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441" r:id="rId2"/>
    <p:sldId id="484" r:id="rId3"/>
    <p:sldId id="435" r:id="rId4"/>
    <p:sldId id="483" r:id="rId5"/>
    <p:sldId id="413" r:id="rId6"/>
    <p:sldId id="425" r:id="rId7"/>
    <p:sldId id="424" r:id="rId8"/>
    <p:sldId id="474" r:id="rId9"/>
    <p:sldId id="418" r:id="rId10"/>
    <p:sldId id="461" r:id="rId11"/>
    <p:sldId id="468" r:id="rId12"/>
    <p:sldId id="472" r:id="rId13"/>
    <p:sldId id="471" r:id="rId14"/>
    <p:sldId id="488" r:id="rId15"/>
    <p:sldId id="470" r:id="rId16"/>
    <p:sldId id="487" r:id="rId17"/>
    <p:sldId id="481" r:id="rId18"/>
    <p:sldId id="482" r:id="rId19"/>
    <p:sldId id="480" r:id="rId20"/>
    <p:sldId id="479" r:id="rId21"/>
    <p:sldId id="442" r:id="rId22"/>
    <p:sldId id="443" r:id="rId23"/>
    <p:sldId id="444" r:id="rId24"/>
    <p:sldId id="486" r:id="rId25"/>
    <p:sldId id="477" r:id="rId26"/>
    <p:sldId id="478" r:id="rId27"/>
    <p:sldId id="475" r:id="rId28"/>
    <p:sldId id="467" r:id="rId29"/>
    <p:sldId id="446" r:id="rId30"/>
    <p:sldId id="447" r:id="rId31"/>
    <p:sldId id="449" r:id="rId32"/>
    <p:sldId id="451" r:id="rId33"/>
    <p:sldId id="450" r:id="rId34"/>
    <p:sldId id="490" r:id="rId35"/>
    <p:sldId id="455" r:id="rId36"/>
    <p:sldId id="456" r:id="rId37"/>
    <p:sldId id="491" r:id="rId38"/>
    <p:sldId id="492" r:id="rId39"/>
    <p:sldId id="493" r:id="rId40"/>
    <p:sldId id="489" r:id="rId41"/>
    <p:sldId id="465" r:id="rId42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95">
          <p15:clr>
            <a:srgbClr val="A4A3A4"/>
          </p15:clr>
        </p15:guide>
        <p15:guide id="2" orient="horz" pos="1188" userDrawn="1">
          <p15:clr>
            <a:srgbClr val="A4A3A4"/>
          </p15:clr>
        </p15:guide>
        <p15:guide id="3" orient="horz" pos="732" userDrawn="1">
          <p15:clr>
            <a:srgbClr val="A4A3A4"/>
          </p15:clr>
        </p15:guide>
        <p15:guide id="4" orient="horz" pos="2939">
          <p15:clr>
            <a:srgbClr val="A4A3A4"/>
          </p15:clr>
        </p15:guide>
        <p15:guide id="5" orient="horz" pos="2796" userDrawn="1">
          <p15:clr>
            <a:srgbClr val="A4A3A4"/>
          </p15:clr>
        </p15:guide>
        <p15:guide id="6" orient="horz" pos="1644" userDrawn="1">
          <p15:clr>
            <a:srgbClr val="A4A3A4"/>
          </p15:clr>
        </p15:guide>
        <p15:guide id="8" orient="horz" pos="180">
          <p15:clr>
            <a:srgbClr val="A4A3A4"/>
          </p15:clr>
        </p15:guide>
        <p15:guide id="9" orient="horz" pos="132" userDrawn="1">
          <p15:clr>
            <a:srgbClr val="A4A3A4"/>
          </p15:clr>
        </p15:guide>
        <p15:guide id="10" orient="horz" pos="101">
          <p15:clr>
            <a:srgbClr val="A4A3A4"/>
          </p15:clr>
        </p15:guide>
        <p15:guide id="11" orient="horz" pos="924" userDrawn="1">
          <p15:clr>
            <a:srgbClr val="A4A3A4"/>
          </p15:clr>
        </p15:guide>
        <p15:guide id="13" pos="5473">
          <p15:clr>
            <a:srgbClr val="A4A3A4"/>
          </p15:clr>
        </p15:guide>
        <p15:guide id="14" pos="287">
          <p15:clr>
            <a:srgbClr val="A4A3A4"/>
          </p15:clr>
        </p15:guide>
        <p15:guide id="15" pos="387">
          <p15:clr>
            <a:srgbClr val="A4A3A4"/>
          </p15:clr>
        </p15:guide>
        <p15:guide id="16" pos="1584" userDrawn="1">
          <p15:clr>
            <a:srgbClr val="A4A3A4"/>
          </p15:clr>
        </p15:guide>
        <p15:guide id="17" pos="2880" userDrawn="1">
          <p15:clr>
            <a:srgbClr val="A4A3A4"/>
          </p15:clr>
        </p15:guide>
        <p15:guide id="18" pos="2183">
          <p15:clr>
            <a:srgbClr val="A4A3A4"/>
          </p15:clr>
        </p15:guide>
        <p15:guide id="19" pos="4176" userDrawn="1">
          <p15:clr>
            <a:srgbClr val="A4A3A4"/>
          </p15:clr>
        </p15:guide>
        <p15:guide id="20" pos="5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F8F8"/>
    <a:srgbClr val="EEEEEE"/>
    <a:srgbClr val="FFFF99"/>
    <a:srgbClr val="D3D3D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60" autoAdjust="0"/>
    <p:restoredTop sz="93609" autoAdjust="0"/>
  </p:normalViewPr>
  <p:slideViewPr>
    <p:cSldViewPr snapToGrid="0" showGuides="1">
      <p:cViewPr varScale="1">
        <p:scale>
          <a:sx n="157" d="100"/>
          <a:sy n="157" d="100"/>
        </p:scale>
        <p:origin x="1184" y="168"/>
      </p:cViewPr>
      <p:guideLst>
        <p:guide orient="horz" pos="595"/>
        <p:guide orient="horz" pos="1188"/>
        <p:guide orient="horz" pos="732"/>
        <p:guide orient="horz" pos="2939"/>
        <p:guide orient="horz" pos="2796"/>
        <p:guide orient="horz" pos="1644"/>
        <p:guide orient="horz" pos="180"/>
        <p:guide orient="horz" pos="132"/>
        <p:guide orient="horz" pos="101"/>
        <p:guide orient="horz" pos="924"/>
        <p:guide pos="5473"/>
        <p:guide pos="287"/>
        <p:guide pos="387"/>
        <p:guide pos="1584"/>
        <p:guide pos="2880"/>
        <p:guide pos="2183"/>
        <p:guide pos="4176"/>
        <p:guide pos="5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48" Type="http://schemas.microsoft.com/office/2015/10/relationships/revisionInfo" Target="revisionInfo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E7304-A786-4A62-8CF5-D128C4B4C822}" type="datetimeFigureOut">
              <a:rPr lang="en-US" smtClean="0"/>
              <a:t>8/2/17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8B625-72B4-4F1F-98FA-F8850AF4B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59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73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53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20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56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64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64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27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6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58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64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50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08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64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64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00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8B625-72B4-4F1F-98FA-F8850AF4B8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64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16DC4CD-6EC3-4AAD-8E67-B7FF99EAF0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DA10A93-AD8A-4F44-856B-31D3D5D9CCF5}" type="datetimeFigureOut">
              <a:rPr lang="en-US" smtClean="0"/>
              <a:pPr/>
              <a:t>8/2/17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16DC4CD-6EC3-4AAD-8E67-B7FF99EAF0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5148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5007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38" y="88345"/>
            <a:ext cx="1465784" cy="2869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612" y="145740"/>
            <a:ext cx="685800" cy="190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462" y="148414"/>
            <a:ext cx="640080" cy="187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037" y="141539"/>
            <a:ext cx="685800" cy="1961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770" y="143346"/>
            <a:ext cx="685800" cy="1913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67" y="159663"/>
            <a:ext cx="594360" cy="1606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95" y="112036"/>
            <a:ext cx="621792" cy="2291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152" y="155784"/>
            <a:ext cx="502920" cy="1814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3.jpeg"/><Relationship Id="rId3" Type="http://schemas.microsoft.com/office/2007/relationships/hdphoto" Target="../media/hdphoto2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4" Type="http://schemas.openxmlformats.org/officeDocument/2006/relationships/image" Target="../media/image136.jpg"/><Relationship Id="rId5" Type="http://schemas.openxmlformats.org/officeDocument/2006/relationships/image" Target="../media/image13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4" Type="http://schemas.openxmlformats.org/officeDocument/2006/relationships/image" Target="../media/image139.jpg"/><Relationship Id="rId5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4" Type="http://schemas.openxmlformats.org/officeDocument/2006/relationships/image" Target="../media/image14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jpeg"/><Relationship Id="rId3" Type="http://schemas.openxmlformats.org/officeDocument/2006/relationships/image" Target="../media/image14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jpg"/><Relationship Id="rId3" Type="http://schemas.openxmlformats.org/officeDocument/2006/relationships/image" Target="../media/image14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4" Type="http://schemas.openxmlformats.org/officeDocument/2006/relationships/image" Target="../media/image149.jpeg"/><Relationship Id="rId5" Type="http://schemas.microsoft.com/office/2007/relationships/hdphoto" Target="../media/hdphoto2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jpg"/><Relationship Id="rId3" Type="http://schemas.openxmlformats.org/officeDocument/2006/relationships/image" Target="../media/image15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jpeg"/><Relationship Id="rId20" Type="http://schemas.openxmlformats.org/officeDocument/2006/relationships/image" Target="../media/image27.jpeg"/><Relationship Id="rId21" Type="http://schemas.openxmlformats.org/officeDocument/2006/relationships/image" Target="../media/image28.png"/><Relationship Id="rId22" Type="http://schemas.openxmlformats.org/officeDocument/2006/relationships/image" Target="../media/image29.jpeg"/><Relationship Id="rId23" Type="http://schemas.openxmlformats.org/officeDocument/2006/relationships/image" Target="../media/image30.jpeg"/><Relationship Id="rId10" Type="http://schemas.openxmlformats.org/officeDocument/2006/relationships/image" Target="../media/image17.jpeg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jpeg"/><Relationship Id="rId16" Type="http://schemas.openxmlformats.org/officeDocument/2006/relationships/image" Target="../media/image23.jpeg"/><Relationship Id="rId17" Type="http://schemas.openxmlformats.org/officeDocument/2006/relationships/image" Target="../media/image24.jpeg"/><Relationship Id="rId18" Type="http://schemas.openxmlformats.org/officeDocument/2006/relationships/image" Target="../media/image25.jpeg"/><Relationship Id="rId19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4" Type="http://schemas.openxmlformats.org/officeDocument/2006/relationships/image" Target="../media/image15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4.png"/><Relationship Id="rId5" Type="http://schemas.openxmlformats.org/officeDocument/2006/relationships/image" Target="../media/image15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5" Type="http://schemas.openxmlformats.org/officeDocument/2006/relationships/image" Target="../media/image15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image" Target="../media/image154.png"/><Relationship Id="rId6" Type="http://schemas.openxmlformats.org/officeDocument/2006/relationships/image" Target="../media/image15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2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4" Type="http://schemas.openxmlformats.org/officeDocument/2006/relationships/image" Target="../media/image42.png"/><Relationship Id="rId15" Type="http://schemas.openxmlformats.org/officeDocument/2006/relationships/image" Target="../media/image43.png"/><Relationship Id="rId16" Type="http://schemas.openxmlformats.org/officeDocument/2006/relationships/image" Target="../media/image44.png"/><Relationship Id="rId17" Type="http://schemas.openxmlformats.org/officeDocument/2006/relationships/image" Target="../media/image45.png"/><Relationship Id="rId18" Type="http://schemas.openxmlformats.org/officeDocument/2006/relationships/image" Target="../media/image46.png"/><Relationship Id="rId19" Type="http://schemas.openxmlformats.org/officeDocument/2006/relationships/image" Target="../media/image47.png"/><Relationship Id="rId50" Type="http://schemas.openxmlformats.org/officeDocument/2006/relationships/image" Target="../media/image78.jpeg"/><Relationship Id="rId51" Type="http://schemas.openxmlformats.org/officeDocument/2006/relationships/image" Target="../media/image79.jpg"/><Relationship Id="rId52" Type="http://schemas.openxmlformats.org/officeDocument/2006/relationships/image" Target="../media/image80.jpeg"/><Relationship Id="rId53" Type="http://schemas.openxmlformats.org/officeDocument/2006/relationships/image" Target="../media/image81.jpeg"/><Relationship Id="rId54" Type="http://schemas.openxmlformats.org/officeDocument/2006/relationships/image" Target="../media/image82.jpeg"/><Relationship Id="rId55" Type="http://schemas.openxmlformats.org/officeDocument/2006/relationships/image" Target="../media/image83.jpeg"/><Relationship Id="rId56" Type="http://schemas.openxmlformats.org/officeDocument/2006/relationships/image" Target="../media/image84.jpeg"/><Relationship Id="rId57" Type="http://schemas.openxmlformats.org/officeDocument/2006/relationships/image" Target="../media/image85.jpeg"/><Relationship Id="rId58" Type="http://schemas.openxmlformats.org/officeDocument/2006/relationships/image" Target="../media/image86.jpeg"/><Relationship Id="rId59" Type="http://schemas.openxmlformats.org/officeDocument/2006/relationships/image" Target="../media/image87.jpeg"/><Relationship Id="rId40" Type="http://schemas.openxmlformats.org/officeDocument/2006/relationships/image" Target="../media/image68.jpeg"/><Relationship Id="rId41" Type="http://schemas.openxmlformats.org/officeDocument/2006/relationships/image" Target="../media/image69.jpeg"/><Relationship Id="rId42" Type="http://schemas.openxmlformats.org/officeDocument/2006/relationships/image" Target="../media/image70.jpeg"/><Relationship Id="rId43" Type="http://schemas.openxmlformats.org/officeDocument/2006/relationships/image" Target="../media/image71.jpeg"/><Relationship Id="rId44" Type="http://schemas.openxmlformats.org/officeDocument/2006/relationships/image" Target="../media/image72.png"/><Relationship Id="rId45" Type="http://schemas.openxmlformats.org/officeDocument/2006/relationships/image" Target="../media/image73.jpeg"/><Relationship Id="rId46" Type="http://schemas.openxmlformats.org/officeDocument/2006/relationships/image" Target="../media/image74.jpeg"/><Relationship Id="rId47" Type="http://schemas.openxmlformats.org/officeDocument/2006/relationships/image" Target="../media/image75.png"/><Relationship Id="rId48" Type="http://schemas.openxmlformats.org/officeDocument/2006/relationships/image" Target="../media/image76.png"/><Relationship Id="rId49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30" Type="http://schemas.openxmlformats.org/officeDocument/2006/relationships/image" Target="../media/image58.png"/><Relationship Id="rId31" Type="http://schemas.openxmlformats.org/officeDocument/2006/relationships/image" Target="../media/image59.png"/><Relationship Id="rId32" Type="http://schemas.openxmlformats.org/officeDocument/2006/relationships/image" Target="../media/image60.jpeg"/><Relationship Id="rId33" Type="http://schemas.openxmlformats.org/officeDocument/2006/relationships/image" Target="../media/image61.png"/><Relationship Id="rId34" Type="http://schemas.openxmlformats.org/officeDocument/2006/relationships/image" Target="../media/image62.png"/><Relationship Id="rId35" Type="http://schemas.openxmlformats.org/officeDocument/2006/relationships/image" Target="../media/image63.png"/><Relationship Id="rId36" Type="http://schemas.openxmlformats.org/officeDocument/2006/relationships/image" Target="../media/image64.png"/><Relationship Id="rId37" Type="http://schemas.openxmlformats.org/officeDocument/2006/relationships/image" Target="../media/image65.png"/><Relationship Id="rId38" Type="http://schemas.openxmlformats.org/officeDocument/2006/relationships/image" Target="../media/image66.png"/><Relationship Id="rId39" Type="http://schemas.openxmlformats.org/officeDocument/2006/relationships/image" Target="../media/image67.png"/><Relationship Id="rId20" Type="http://schemas.openxmlformats.org/officeDocument/2006/relationships/image" Target="../media/image48.png"/><Relationship Id="rId21" Type="http://schemas.openxmlformats.org/officeDocument/2006/relationships/image" Target="../media/image49.png"/><Relationship Id="rId22" Type="http://schemas.openxmlformats.org/officeDocument/2006/relationships/image" Target="../media/image50.png"/><Relationship Id="rId23" Type="http://schemas.openxmlformats.org/officeDocument/2006/relationships/image" Target="../media/image51.png"/><Relationship Id="rId24" Type="http://schemas.openxmlformats.org/officeDocument/2006/relationships/image" Target="../media/image52.png"/><Relationship Id="rId25" Type="http://schemas.openxmlformats.org/officeDocument/2006/relationships/image" Target="../media/image53.png"/><Relationship Id="rId26" Type="http://schemas.openxmlformats.org/officeDocument/2006/relationships/image" Target="../media/image54.png"/><Relationship Id="rId27" Type="http://schemas.openxmlformats.org/officeDocument/2006/relationships/image" Target="../media/image55.png"/><Relationship Id="rId28" Type="http://schemas.openxmlformats.org/officeDocument/2006/relationships/image" Target="../media/image56.png"/><Relationship Id="rId29" Type="http://schemas.openxmlformats.org/officeDocument/2006/relationships/image" Target="../media/image57.png"/><Relationship Id="rId60" Type="http://schemas.openxmlformats.org/officeDocument/2006/relationships/image" Target="../media/image88.png"/><Relationship Id="rId61" Type="http://schemas.openxmlformats.org/officeDocument/2006/relationships/image" Target="../media/image89.jpg"/><Relationship Id="rId62" Type="http://schemas.openxmlformats.org/officeDocument/2006/relationships/image" Target="../media/image90.png"/><Relationship Id="rId10" Type="http://schemas.openxmlformats.org/officeDocument/2006/relationships/image" Target="../media/image38.png"/><Relationship Id="rId11" Type="http://schemas.openxmlformats.org/officeDocument/2006/relationships/image" Target="../media/image39.png"/><Relationship Id="rId12" Type="http://schemas.openxmlformats.org/officeDocument/2006/relationships/image" Target="../media/image4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154.png"/><Relationship Id="rId5" Type="http://schemas.openxmlformats.org/officeDocument/2006/relationships/image" Target="../media/image15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70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4" Type="http://schemas.openxmlformats.org/officeDocument/2006/relationships/image" Target="../media/image172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3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5.jpeg"/><Relationship Id="rId3" Type="http://schemas.microsoft.com/office/2007/relationships/hdphoto" Target="../media/hdphoto25.wdp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4" Type="http://schemas.openxmlformats.org/officeDocument/2006/relationships/image" Target="../media/image177.jpeg"/><Relationship Id="rId5" Type="http://schemas.microsoft.com/office/2007/relationships/hdphoto" Target="../media/hdphoto27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6.jpeg"/></Relationships>
</file>

<file path=ppt/slides/_rels/slide4.xml.rels><?xml version="1.0" encoding="UTF-8" standalone="yes"?>
<Relationships xmlns="http://schemas.openxmlformats.org/package/2006/relationships"><Relationship Id="rId20" Type="http://schemas.microsoft.com/office/2007/relationships/hdphoto" Target="../media/hdphoto9.wdp"/><Relationship Id="rId21" Type="http://schemas.openxmlformats.org/officeDocument/2006/relationships/image" Target="../media/image100.png"/><Relationship Id="rId22" Type="http://schemas.microsoft.com/office/2007/relationships/hdphoto" Target="../media/hdphoto10.wdp"/><Relationship Id="rId23" Type="http://schemas.openxmlformats.org/officeDocument/2006/relationships/image" Target="../media/image101.jpeg"/><Relationship Id="rId24" Type="http://schemas.microsoft.com/office/2007/relationships/hdphoto" Target="../media/hdphoto11.wdp"/><Relationship Id="rId25" Type="http://schemas.openxmlformats.org/officeDocument/2006/relationships/image" Target="../media/image102.png"/><Relationship Id="rId26" Type="http://schemas.microsoft.com/office/2007/relationships/hdphoto" Target="../media/hdphoto12.wdp"/><Relationship Id="rId27" Type="http://schemas.openxmlformats.org/officeDocument/2006/relationships/image" Target="../media/image103.png"/><Relationship Id="rId28" Type="http://schemas.microsoft.com/office/2007/relationships/hdphoto" Target="../media/hdphoto13.wdp"/><Relationship Id="rId29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1.png"/><Relationship Id="rId4" Type="http://schemas.microsoft.com/office/2007/relationships/hdphoto" Target="../media/hdphoto1.wdp"/><Relationship Id="rId5" Type="http://schemas.openxmlformats.org/officeDocument/2006/relationships/image" Target="../media/image92.png"/><Relationship Id="rId30" Type="http://schemas.microsoft.com/office/2007/relationships/hdphoto" Target="../media/hdphoto14.wdp"/><Relationship Id="rId31" Type="http://schemas.openxmlformats.org/officeDocument/2006/relationships/image" Target="../media/image105.jpeg"/><Relationship Id="rId32" Type="http://schemas.microsoft.com/office/2007/relationships/hdphoto" Target="../media/hdphoto15.wdp"/><Relationship Id="rId9" Type="http://schemas.openxmlformats.org/officeDocument/2006/relationships/image" Target="../media/image94.png"/><Relationship Id="rId6" Type="http://schemas.microsoft.com/office/2007/relationships/hdphoto" Target="../media/hdphoto2.wdp"/><Relationship Id="rId7" Type="http://schemas.openxmlformats.org/officeDocument/2006/relationships/image" Target="../media/image93.png"/><Relationship Id="rId8" Type="http://schemas.microsoft.com/office/2007/relationships/hdphoto" Target="../media/hdphoto3.wdp"/><Relationship Id="rId33" Type="http://schemas.openxmlformats.org/officeDocument/2006/relationships/image" Target="../media/image106.png"/><Relationship Id="rId34" Type="http://schemas.microsoft.com/office/2007/relationships/hdphoto" Target="../media/hdphoto16.wdp"/><Relationship Id="rId10" Type="http://schemas.microsoft.com/office/2007/relationships/hdphoto" Target="../media/hdphoto4.wdp"/><Relationship Id="rId11" Type="http://schemas.openxmlformats.org/officeDocument/2006/relationships/image" Target="../media/image95.png"/><Relationship Id="rId12" Type="http://schemas.microsoft.com/office/2007/relationships/hdphoto" Target="../media/hdphoto5.wdp"/><Relationship Id="rId13" Type="http://schemas.openxmlformats.org/officeDocument/2006/relationships/image" Target="../media/image96.png"/><Relationship Id="rId14" Type="http://schemas.microsoft.com/office/2007/relationships/hdphoto" Target="../media/hdphoto6.wdp"/><Relationship Id="rId15" Type="http://schemas.openxmlformats.org/officeDocument/2006/relationships/image" Target="../media/image97.png"/><Relationship Id="rId16" Type="http://schemas.microsoft.com/office/2007/relationships/hdphoto" Target="../media/hdphoto7.wdp"/><Relationship Id="rId17" Type="http://schemas.openxmlformats.org/officeDocument/2006/relationships/image" Target="../media/image98.jpeg"/><Relationship Id="rId18" Type="http://schemas.microsoft.com/office/2007/relationships/hdphoto" Target="../media/hdphoto8.wdp"/><Relationship Id="rId19" Type="http://schemas.openxmlformats.org/officeDocument/2006/relationships/image" Target="../media/image9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microsoft.com/office/2007/relationships/hdphoto" Target="../media/hdphoto17.wdp"/><Relationship Id="rId5" Type="http://schemas.openxmlformats.org/officeDocument/2006/relationships/image" Target="../media/image108.jpeg"/><Relationship Id="rId6" Type="http://schemas.microsoft.com/office/2007/relationships/hdphoto" Target="../media/hdphoto18.wdp"/><Relationship Id="rId7" Type="http://schemas.openxmlformats.org/officeDocument/2006/relationships/image" Target="../media/image109.jpeg"/><Relationship Id="rId8" Type="http://schemas.microsoft.com/office/2007/relationships/hdphoto" Target="../media/hdphoto19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4" Type="http://schemas.openxmlformats.org/officeDocument/2006/relationships/image" Target="../media/image111.png"/><Relationship Id="rId5" Type="http://schemas.microsoft.com/office/2007/relationships/hdphoto" Target="../media/hdphoto20.wdp"/><Relationship Id="rId6" Type="http://schemas.openxmlformats.org/officeDocument/2006/relationships/image" Target="../media/image112.jpeg"/><Relationship Id="rId7" Type="http://schemas.microsoft.com/office/2007/relationships/hdphoto" Target="../media/hdphoto21.wdp"/><Relationship Id="rId8" Type="http://schemas.openxmlformats.org/officeDocument/2006/relationships/image" Target="../media/image113.jpeg"/><Relationship Id="rId9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4" Type="http://schemas.openxmlformats.org/officeDocument/2006/relationships/image" Target="../media/image116.jpeg"/><Relationship Id="rId5" Type="http://schemas.openxmlformats.org/officeDocument/2006/relationships/image" Target="../media/image117.jpeg"/><Relationship Id="rId6" Type="http://schemas.openxmlformats.org/officeDocument/2006/relationships/image" Target="../media/image118.jpeg"/><Relationship Id="rId7" Type="http://schemas.openxmlformats.org/officeDocument/2006/relationships/image" Target="../media/image119.jpeg"/><Relationship Id="rId8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4" Type="http://schemas.openxmlformats.org/officeDocument/2006/relationships/image" Target="../media/image122.jpg"/><Relationship Id="rId5" Type="http://schemas.openxmlformats.org/officeDocument/2006/relationships/image" Target="../media/image12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openxmlformats.org/officeDocument/2006/relationships/image" Target="../media/image125.jpeg"/><Relationship Id="rId5" Type="http://schemas.openxmlformats.org/officeDocument/2006/relationships/image" Target="../media/image126.jpeg"/><Relationship Id="rId6" Type="http://schemas.openxmlformats.org/officeDocument/2006/relationships/image" Target="../media/image127.jpeg"/><Relationship Id="rId7" Type="http://schemas.openxmlformats.org/officeDocument/2006/relationships/image" Target="../media/image128.jpeg"/><Relationship Id="rId8" Type="http://schemas.openxmlformats.org/officeDocument/2006/relationships/image" Target="../media/image129.jpeg"/><Relationship Id="rId9" Type="http://schemas.openxmlformats.org/officeDocument/2006/relationships/image" Target="../media/image130.png"/><Relationship Id="rId10" Type="http://schemas.openxmlformats.org/officeDocument/2006/relationships/image" Target="../media/image131.jpeg"/><Relationship Id="rId11" Type="http://schemas.openxmlformats.org/officeDocument/2006/relationships/image" Target="../media/image13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" t="1385" r="17" b="8169"/>
          <a:stretch/>
        </p:blipFill>
        <p:spPr>
          <a:xfrm>
            <a:off x="0" y="491491"/>
            <a:ext cx="9144000" cy="4652008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2843" y="817563"/>
            <a:ext cx="837027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>
                <a:solidFill>
                  <a:schemeClr val="bg1"/>
                </a:solidFill>
                <a:latin typeface="Arial Narrow" pitchFamily="34" charset="0"/>
              </a:rPr>
              <a:t>What Drives Us!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0529" y="1303773"/>
            <a:ext cx="48381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Our mission: </a:t>
            </a:r>
            <a:r>
              <a:rPr lang="en-US" sz="1400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US" sz="1400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2400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… to provide our customers </a:t>
            </a:r>
            <a:br>
              <a:rPr lang="en-US" sz="2400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2400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the best Boilers, Burners, HRSG’s, </a:t>
            </a:r>
            <a:br>
              <a:rPr lang="en-US" sz="2400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2400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Heat Transfer Solutions and Services.</a:t>
            </a:r>
          </a:p>
        </p:txBody>
      </p:sp>
    </p:spTree>
    <p:extLst>
      <p:ext uri="{BB962C8B-B14F-4D97-AF65-F5344CB8AC3E}">
        <p14:creationId xmlns:p14="http://schemas.microsoft.com/office/powerpoint/2010/main" val="2264505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5613" y="1476374"/>
            <a:ext cx="8232775" cy="31892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2843" y="817563"/>
            <a:ext cx="837027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Dedicated </a:t>
            </a:r>
            <a:r>
              <a:rPr lang="en-US" sz="2400" b="1" i="1" dirty="0" err="1">
                <a:solidFill>
                  <a:srgbClr val="0070C0"/>
                </a:solidFill>
                <a:latin typeface="Arial Narrow" pitchFamily="34" charset="0"/>
              </a:rPr>
              <a:t>Firetube</a:t>
            </a:r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 Manufacturing Facility – Cushing Oklahoma </a:t>
            </a:r>
          </a:p>
        </p:txBody>
      </p:sp>
    </p:spTree>
    <p:extLst>
      <p:ext uri="{BB962C8B-B14F-4D97-AF65-F5344CB8AC3E}">
        <p14:creationId xmlns:p14="http://schemas.microsoft.com/office/powerpoint/2010/main" val="2335234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085" y="826589"/>
            <a:ext cx="8615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VEO Pulse Line Extends Lean Manufacturing to </a:t>
            </a:r>
            <a:r>
              <a:rPr lang="en-US" sz="2400" b="1" i="1" dirty="0" err="1">
                <a:solidFill>
                  <a:srgbClr val="0070C0"/>
                </a:solidFill>
                <a:latin typeface="Arial Narrow" pitchFamily="34" charset="0"/>
              </a:rPr>
              <a:t>Firetube</a:t>
            </a:r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 Production.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8562" y="1370979"/>
            <a:ext cx="4053939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Waste is minimized.</a:t>
            </a: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Emphasis on consistency and repeatability in the manufacturing processes and quality in </a:t>
            </a:r>
            <a:r>
              <a:rPr lang="en-US" sz="1600" i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every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boiler produced.</a:t>
            </a: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A logical progression from order entry and engineering to final assembly where trim, burner, fuel train(s), and controls are installed and wired.</a:t>
            </a:r>
          </a:p>
          <a:p>
            <a:pPr marL="177800" indent="-177800" defTabSz="731520">
              <a:spcAft>
                <a:spcPts val="1800"/>
              </a:spcAft>
              <a:buFont typeface="Wingdings" charset="2"/>
              <a:buChar char="§"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Production bottlenecks are avoided.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8563" y="3903332"/>
            <a:ext cx="4062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	</a:t>
            </a:r>
            <a:r>
              <a:rPr lang="en-US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The </a:t>
            </a:r>
            <a:r>
              <a:rPr 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result?  </a:t>
            </a:r>
            <a:endParaRPr lang="en-US" sz="1600" b="1" i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177800" indent="-177800">
              <a:spcAft>
                <a:spcPts val="1800"/>
              </a:spcAft>
            </a:pPr>
            <a:r>
              <a:rPr lang="en-US" sz="2000" b="1" i="1" dirty="0" smtClean="0">
                <a:solidFill>
                  <a:srgbClr val="0070C0"/>
                </a:solidFill>
                <a:latin typeface="Arial Narrow" charset="0"/>
                <a:ea typeface="Arial Narrow" charset="0"/>
                <a:cs typeface="Arial Narrow" charset="0"/>
              </a:rPr>
              <a:t>INDUSTRY </a:t>
            </a:r>
            <a:r>
              <a:rPr lang="en-US" sz="2000" b="1" i="1" dirty="0">
                <a:solidFill>
                  <a:srgbClr val="0070C0"/>
                </a:solidFill>
                <a:latin typeface="Arial Narrow" charset="0"/>
                <a:ea typeface="Arial Narrow" charset="0"/>
                <a:cs typeface="Arial Narrow" charset="0"/>
              </a:rPr>
              <a:t>BEST quality and lead time</a:t>
            </a:r>
            <a:r>
              <a:rPr lang="en-US" sz="2000" b="1" i="1" dirty="0" smtClean="0">
                <a:solidFill>
                  <a:srgbClr val="0070C0"/>
                </a:solidFill>
                <a:latin typeface="Arial Narrow" charset="0"/>
                <a:ea typeface="Arial Narrow" charset="0"/>
                <a:cs typeface="Arial Narrow" charset="0"/>
              </a:rPr>
              <a:t>!</a:t>
            </a:r>
            <a:endParaRPr lang="en-US" sz="2000" b="1" i="1" dirty="0">
              <a:solidFill>
                <a:srgbClr val="0070C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2" t="2479" r="4195" b="8910"/>
          <a:stretch/>
        </p:blipFill>
        <p:spPr>
          <a:xfrm>
            <a:off x="4582514" y="1476375"/>
            <a:ext cx="4105873" cy="31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89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9984" y="830343"/>
            <a:ext cx="8328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Pulse Line </a:t>
            </a:r>
            <a:r>
              <a:rPr lang="mr-IN" sz="2400" b="1" i="1" dirty="0">
                <a:solidFill>
                  <a:srgbClr val="0070C0"/>
                </a:solidFill>
                <a:latin typeface="Arial Narrow" pitchFamily="34" charset="0"/>
              </a:rPr>
              <a:t>–</a:t>
            </a:r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 Pre Assembly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51064" y="4399484"/>
            <a:ext cx="2115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Plasma Cutting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40203" y="4396366"/>
            <a:ext cx="151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Plate Roll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07809" y="4395926"/>
            <a:ext cx="151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Welding</a:t>
            </a:r>
          </a:p>
        </p:txBody>
      </p:sp>
      <p:pic>
        <p:nvPicPr>
          <p:cNvPr id="21" name="Picture 20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20"/>
          <a:stretch/>
        </p:blipFill>
        <p:spPr>
          <a:xfrm>
            <a:off x="3228397" y="1476374"/>
            <a:ext cx="2688336" cy="29195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2" t="2706" r="14041" b="5336"/>
          <a:stretch/>
        </p:blipFill>
        <p:spPr>
          <a:xfrm>
            <a:off x="5994831" y="1476374"/>
            <a:ext cx="2691856" cy="2919550"/>
          </a:xfrm>
          <a:prstGeom prst="rect">
            <a:avLst/>
          </a:prstGeom>
        </p:spPr>
      </p:pic>
      <p:pic>
        <p:nvPicPr>
          <p:cNvPr id="24" name="Picture 23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0" t="7612" r="27192" b="1666"/>
          <a:stretch/>
        </p:blipFill>
        <p:spPr>
          <a:xfrm>
            <a:off x="461963" y="1476374"/>
            <a:ext cx="2688336" cy="29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67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064" y="4397971"/>
            <a:ext cx="2115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Furnace corrugation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26882" y="4397031"/>
            <a:ext cx="2991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Drilling tube sheet</a:t>
            </a:r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" r="48158" b="3600"/>
          <a:stretch/>
        </p:blipFill>
        <p:spPr>
          <a:xfrm>
            <a:off x="449261" y="1479549"/>
            <a:ext cx="2011680" cy="2918074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7" t="1764" r="24093" b="29573"/>
          <a:stretch/>
        </p:blipFill>
        <p:spPr>
          <a:xfrm>
            <a:off x="2533650" y="1479549"/>
            <a:ext cx="2011680" cy="2916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t="3931" r="44008" b="3931"/>
          <a:stretch/>
        </p:blipFill>
        <p:spPr>
          <a:xfrm>
            <a:off x="4618737" y="1479549"/>
            <a:ext cx="4076001" cy="29169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9984" y="830343"/>
            <a:ext cx="8328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Pulse Line </a:t>
            </a:r>
            <a:r>
              <a:rPr lang="mr-IN" sz="2400" b="1" i="1" dirty="0">
                <a:solidFill>
                  <a:srgbClr val="0070C0"/>
                </a:solidFill>
                <a:latin typeface="Arial Narrow" pitchFamily="34" charset="0"/>
              </a:rPr>
              <a:t>–</a:t>
            </a:r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 Pre Assembly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8245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064" y="1361771"/>
            <a:ext cx="38997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Furnace corrugation</a:t>
            </a:r>
          </a:p>
          <a:p>
            <a:pPr marL="177800" indent="-177800" algn="ctr"/>
            <a:endParaRPr lang="en-US" sz="800" b="1" i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The VE corrugator, which was custom-designed in-house, is capable of corrugating 1” and greater thickness furnaces.</a:t>
            </a: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Corrugated furnace is standard on wetback units greater than 500 HP and for design pressures 250 psi and higher.</a:t>
            </a: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Corrugated furnace is standard on </a:t>
            </a:r>
            <a:r>
              <a:rPr lang="en-US" sz="1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dryback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units greater than 300 HP.</a:t>
            </a: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Corrugated furnace can also be supplied upon customer request.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9984" y="830343"/>
            <a:ext cx="8328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Pulse Line </a:t>
            </a:r>
            <a:r>
              <a:rPr lang="mr-IN" sz="2400" b="1" i="1" dirty="0">
                <a:solidFill>
                  <a:srgbClr val="0070C0"/>
                </a:solidFill>
                <a:latin typeface="Arial Narrow" pitchFamily="34" charset="0"/>
              </a:rPr>
              <a:t>–</a:t>
            </a:r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 Pre Assembly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184B5A-744D-4D3C-AA34-E482F4B9F8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 t="6906" r="5695" b="5062"/>
          <a:stretch/>
        </p:blipFill>
        <p:spPr>
          <a:xfrm>
            <a:off x="4399609" y="1466850"/>
            <a:ext cx="4288779" cy="31988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078" y="952655"/>
            <a:ext cx="1488933" cy="168794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5866726" y="2017695"/>
            <a:ext cx="779238" cy="2544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14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9984" y="830343"/>
            <a:ext cx="8328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Pulse Line - Stage 1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66717" y="1377038"/>
            <a:ext cx="822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Install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tubesheets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, furnace, coupling, manway, steam nozzle and lifting lugs.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9" b="3466"/>
          <a:stretch/>
        </p:blipFill>
        <p:spPr>
          <a:xfrm>
            <a:off x="4611595" y="1885949"/>
            <a:ext cx="4076793" cy="27797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E8176B-B0F7-4A4B-8986-143FBCBBB6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9" b="6444"/>
          <a:stretch/>
        </p:blipFill>
        <p:spPr>
          <a:xfrm>
            <a:off x="455612" y="1885949"/>
            <a:ext cx="4084019" cy="277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31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9984" y="830343"/>
            <a:ext cx="8328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Pulse Line - Stage 2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59984" y="1376947"/>
            <a:ext cx="822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Tube install, expand, roll and bead tubes, hydro test.</a:t>
            </a:r>
          </a:p>
        </p:txBody>
      </p:sp>
      <p:pic>
        <p:nvPicPr>
          <p:cNvPr id="2" name="Picture 1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t="3429" r="556" b="28320"/>
          <a:stretch/>
        </p:blipFill>
        <p:spPr>
          <a:xfrm>
            <a:off x="447519" y="1885950"/>
            <a:ext cx="4087368" cy="2779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80" y="1905155"/>
            <a:ext cx="40767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49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9984" y="830343"/>
            <a:ext cx="8328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Pulse Line - Stage 2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59984" y="1376947"/>
            <a:ext cx="5223520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To make an even more robust tube-to-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tubesheet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connection, Victory Energy incorporates a practice more commonly utilized in the industrial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watertube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manufacturing process.  </a:t>
            </a: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During pre-assembly and after the </a:t>
            </a:r>
            <a:r>
              <a:rPr lang="en-US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tubesheet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is drilled on our CNC 5-axis mill, we add a 1/16” serration or “ring groove” on the inside of the tube hole as a final step.</a:t>
            </a: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When the tubes are installed, the tube ends expand into the ring groove.</a:t>
            </a: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RESULT is a better seated tube end and a stronger joint at the tube connection to the </a:t>
            </a:r>
            <a:r>
              <a:rPr lang="en-US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tubesheet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with a reduced likelihood that the tubes can 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</a:b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be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loosened at this vital connection due to thermal stress or other factors.</a:t>
            </a: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GOAL is to eliminate the need for re-rolling, re-beading, or re-flaring 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</a:b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of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tube ends.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1" r="13230"/>
          <a:stretch/>
        </p:blipFill>
        <p:spPr>
          <a:xfrm>
            <a:off x="5785805" y="1474942"/>
            <a:ext cx="2902584" cy="3191850"/>
          </a:xfrm>
          <a:prstGeom prst="rect">
            <a:avLst/>
          </a:prstGeom>
        </p:spPr>
      </p:pic>
      <p:sp>
        <p:nvSpPr>
          <p:cNvPr id="12" name="Up Arrow 11"/>
          <p:cNvSpPr/>
          <p:nvPr/>
        </p:nvSpPr>
        <p:spPr>
          <a:xfrm rot="16200000">
            <a:off x="7296464" y="2714817"/>
            <a:ext cx="415244" cy="776835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00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9984" y="843043"/>
            <a:ext cx="8328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Pulse Line - Stage 3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59984" y="1368074"/>
            <a:ext cx="822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Install front and rear door, stack and insulate.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colorTemperature colorTemp="8026"/>
                    </a14:imgEffect>
                    <a14:imgEffect>
                      <a14:saturation sat="109000"/>
                    </a14:imgEffect>
                    <a14:imgEffect>
                      <a14:brightnessContrast bright="28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09" r="21599" b="5564"/>
          <a:stretch/>
        </p:blipFill>
        <p:spPr>
          <a:xfrm>
            <a:off x="4611596" y="1885950"/>
            <a:ext cx="4076792" cy="27797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2000"/>
                    </a14:imgEffect>
                    <a14:imgEffect>
                      <a14:colorTemperature colorTemp="7084"/>
                    </a14:imgEffect>
                    <a14:imgEffect>
                      <a14:saturation sat="148000"/>
                    </a14:imgEffect>
                    <a14:imgEffect>
                      <a14:brightnessContrast bright="6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2" t="7335" r="9295" b="7335"/>
          <a:stretch/>
        </p:blipFill>
        <p:spPr>
          <a:xfrm>
            <a:off x="461963" y="1885950"/>
            <a:ext cx="4078287" cy="277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1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9984" y="830343"/>
            <a:ext cx="8328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Pulse Line - Stage 4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" t="2913" r="8476" b="3024"/>
          <a:stretch/>
        </p:blipFill>
        <p:spPr>
          <a:xfrm>
            <a:off x="455613" y="1885950"/>
            <a:ext cx="4083142" cy="27797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9984" y="1368074"/>
            <a:ext cx="822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Install trim piping, mount burner / fuel train, paint and shrink wrap.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C3857D-ECD7-4D83-8E4C-D7339AC9EF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t="4970" r="2850" b="1978"/>
          <a:stretch/>
        </p:blipFill>
        <p:spPr>
          <a:xfrm>
            <a:off x="4612460" y="1885950"/>
            <a:ext cx="4075927" cy="278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5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Rectangle 230"/>
          <p:cNvSpPr/>
          <p:nvPr/>
        </p:nvSpPr>
        <p:spPr>
          <a:xfrm>
            <a:off x="1214797" y="3314143"/>
            <a:ext cx="6726866" cy="457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Rectangle 229"/>
          <p:cNvSpPr/>
          <p:nvPr/>
        </p:nvSpPr>
        <p:spPr>
          <a:xfrm>
            <a:off x="1087394" y="1530279"/>
            <a:ext cx="7144787" cy="457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2843" y="817563"/>
            <a:ext cx="837027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A Company Built to Last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0755" y="1694432"/>
            <a:ext cx="9065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Victory Energy Founded by </a:t>
            </a:r>
            <a:br>
              <a:rPr lang="en-US" sz="700" dirty="0"/>
            </a:br>
            <a:r>
              <a:rPr lang="en-US" sz="700" dirty="0"/>
              <a:t>John Viskup and Jim </a:t>
            </a:r>
            <a:r>
              <a:rPr lang="en-US" sz="700" dirty="0" err="1"/>
              <a:t>Sponder</a:t>
            </a:r>
            <a:r>
              <a:rPr lang="en-US" sz="700" dirty="0"/>
              <a:t>.</a:t>
            </a:r>
          </a:p>
          <a:p>
            <a:pPr algn="ctr"/>
            <a:endParaRPr lang="en-US" sz="700" dirty="0"/>
          </a:p>
          <a:p>
            <a:pPr algn="ctr"/>
            <a:r>
              <a:rPr lang="en-US" sz="700" dirty="0"/>
              <a:t>First Boiler Sold.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385583" y="1693234"/>
            <a:ext cx="912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Victory Energy Relocates </a:t>
            </a:r>
            <a:br>
              <a:rPr lang="en-US" sz="700" dirty="0"/>
            </a:br>
            <a:r>
              <a:rPr lang="en-US" sz="700" dirty="0"/>
              <a:t>to its</a:t>
            </a:r>
          </a:p>
          <a:p>
            <a:pPr algn="ctr"/>
            <a:r>
              <a:rPr lang="en-US" sz="700" dirty="0"/>
              <a:t>2nd Location.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51341" y="1695438"/>
            <a:ext cx="994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3rd VEO Location.</a:t>
            </a:r>
          </a:p>
          <a:p>
            <a:pPr algn="ctr"/>
            <a:endParaRPr lang="en-US" sz="700" dirty="0"/>
          </a:p>
          <a:p>
            <a:pPr algn="ctr"/>
            <a:r>
              <a:rPr lang="en-US" sz="700" dirty="0"/>
              <a:t>VEO = </a:t>
            </a:r>
            <a:r>
              <a:rPr lang="en-US" sz="700" dirty="0" err="1"/>
              <a:t>Firetube</a:t>
            </a:r>
            <a:r>
              <a:rPr lang="en-US" sz="700" dirty="0"/>
              <a:t> Wetback Boiler Rep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12628" y="1693234"/>
            <a:ext cx="91264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VEO Acquires License to Manufacture </a:t>
            </a:r>
            <a:r>
              <a:rPr lang="en-US" sz="700" dirty="0" err="1"/>
              <a:t>Watertube</a:t>
            </a:r>
            <a:r>
              <a:rPr lang="en-US" sz="700" dirty="0"/>
              <a:t> </a:t>
            </a:r>
            <a:br>
              <a:rPr lang="en-US" sz="700" dirty="0"/>
            </a:br>
            <a:r>
              <a:rPr lang="en-US" sz="700" dirty="0"/>
              <a:t>Boilers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25275" y="1693234"/>
            <a:ext cx="912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Corporate Headquarters Completed </a:t>
            </a:r>
            <a:br>
              <a:rPr lang="en-US" sz="700" dirty="0"/>
            </a:br>
            <a:r>
              <a:rPr lang="en-US" sz="700" dirty="0"/>
              <a:t>in Collinsville, OK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997683" y="1681804"/>
            <a:ext cx="951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700" dirty="0"/>
          </a:p>
          <a:p>
            <a:pPr algn="ctr"/>
            <a:endParaRPr lang="en-US" sz="700" dirty="0"/>
          </a:p>
          <a:p>
            <a:pPr algn="ctr"/>
            <a:endParaRPr lang="en-US" sz="700" dirty="0"/>
          </a:p>
          <a:p>
            <a:pPr algn="ctr"/>
            <a:endParaRPr lang="en-US" sz="700" dirty="0"/>
          </a:p>
        </p:txBody>
      </p:sp>
      <p:sp>
        <p:nvSpPr>
          <p:cNvPr id="43" name="TextBox 42"/>
          <p:cNvSpPr txBox="1"/>
          <p:nvPr/>
        </p:nvSpPr>
        <p:spPr>
          <a:xfrm>
            <a:off x="5950566" y="1709744"/>
            <a:ext cx="910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2</a:t>
            </a:r>
            <a:r>
              <a:rPr lang="en-US" sz="700" baseline="30000" dirty="0"/>
              <a:t>nd</a:t>
            </a:r>
            <a:r>
              <a:rPr lang="en-US" sz="700" dirty="0"/>
              <a:t> Manufacturing Facility </a:t>
            </a:r>
            <a:r>
              <a:rPr lang="mr-IN" sz="700" dirty="0"/>
              <a:t>–</a:t>
            </a:r>
            <a:r>
              <a:rPr lang="en-US" sz="700" dirty="0"/>
              <a:t> dedicated to </a:t>
            </a:r>
            <a:r>
              <a:rPr lang="en-US" sz="700" dirty="0" err="1"/>
              <a:t>Firetube</a:t>
            </a:r>
            <a:r>
              <a:rPr lang="en-US" sz="700" dirty="0"/>
              <a:t> </a:t>
            </a:r>
            <a:br>
              <a:rPr lang="en-US" sz="700" dirty="0"/>
            </a:br>
            <a:r>
              <a:rPr lang="en-US" sz="700" dirty="0"/>
              <a:t>boiler Production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834785" y="2257146"/>
            <a:ext cx="9767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1st Barge Shipment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481340" y="1410830"/>
            <a:ext cx="731520" cy="323140"/>
            <a:chOff x="597155" y="1426789"/>
            <a:chExt cx="643492" cy="323140"/>
          </a:xfrm>
        </p:grpSpPr>
        <p:grpSp>
          <p:nvGrpSpPr>
            <p:cNvPr id="46" name="Group 45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lowchart: Merge 48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2 0 0 0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385765" y="1410830"/>
            <a:ext cx="731520" cy="323140"/>
            <a:chOff x="597155" y="1426789"/>
            <a:chExt cx="643492" cy="323140"/>
          </a:xfrm>
        </p:grpSpPr>
        <p:grpSp>
          <p:nvGrpSpPr>
            <p:cNvPr id="51" name="Group 50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lowchart: Merge 53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2 0 0 1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324374" y="1410830"/>
            <a:ext cx="731520" cy="323140"/>
            <a:chOff x="597155" y="1426789"/>
            <a:chExt cx="643492" cy="323140"/>
          </a:xfrm>
        </p:grpSpPr>
        <p:grpSp>
          <p:nvGrpSpPr>
            <p:cNvPr id="56" name="Group 55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lowchart: Merge 58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2 0 0 3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228799" y="1410830"/>
            <a:ext cx="731520" cy="323140"/>
            <a:chOff x="597155" y="1426789"/>
            <a:chExt cx="643492" cy="323140"/>
          </a:xfrm>
        </p:grpSpPr>
        <p:grpSp>
          <p:nvGrpSpPr>
            <p:cNvPr id="61" name="Group 60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lowchart: Merge 63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2 0 0 4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133224" y="1410830"/>
            <a:ext cx="731520" cy="323140"/>
            <a:chOff x="597155" y="1426789"/>
            <a:chExt cx="643492" cy="323140"/>
          </a:xfrm>
        </p:grpSpPr>
        <p:grpSp>
          <p:nvGrpSpPr>
            <p:cNvPr id="66" name="Group 65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lowchart: Merge 68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2 0 0 5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037649" y="1410830"/>
            <a:ext cx="731520" cy="323140"/>
            <a:chOff x="597155" y="1426789"/>
            <a:chExt cx="643492" cy="323140"/>
          </a:xfrm>
        </p:grpSpPr>
        <p:grpSp>
          <p:nvGrpSpPr>
            <p:cNvPr id="71" name="Group 70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lowchart: Merge 73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2 0 0 6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6959166" y="1410830"/>
            <a:ext cx="731520" cy="323140"/>
            <a:chOff x="597155" y="1426789"/>
            <a:chExt cx="643492" cy="323140"/>
          </a:xfrm>
        </p:grpSpPr>
        <p:grpSp>
          <p:nvGrpSpPr>
            <p:cNvPr id="76" name="Group 75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lowchart: Merge 78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2 0 0 7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57209" y="1410830"/>
            <a:ext cx="731520" cy="323140"/>
            <a:chOff x="597155" y="1426789"/>
            <a:chExt cx="643492" cy="323140"/>
          </a:xfrm>
        </p:grpSpPr>
        <p:grpSp>
          <p:nvGrpSpPr>
            <p:cNvPr id="81" name="Group 80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lowchart: Merge 83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1 9 9 9 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7872140" y="1410830"/>
            <a:ext cx="731520" cy="323140"/>
            <a:chOff x="597155" y="1426789"/>
            <a:chExt cx="643492" cy="323140"/>
          </a:xfrm>
        </p:grpSpPr>
        <p:grpSp>
          <p:nvGrpSpPr>
            <p:cNvPr id="102" name="Group 101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104" name="Rectangle 103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Flowchart: Merge 104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3" name="TextBox 102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2 0 0 8</a:t>
              </a: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057314" y="3196980"/>
            <a:ext cx="731520" cy="323140"/>
            <a:chOff x="597155" y="1426789"/>
            <a:chExt cx="643492" cy="323140"/>
          </a:xfrm>
        </p:grpSpPr>
        <p:grpSp>
          <p:nvGrpSpPr>
            <p:cNvPr id="107" name="Group 106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109" name="Rectangle 108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lowchart: Merge 109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8" name="TextBox 107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2 0 0 9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1969870" y="3196980"/>
            <a:ext cx="731520" cy="323140"/>
            <a:chOff x="597155" y="1426789"/>
            <a:chExt cx="643492" cy="323140"/>
          </a:xfrm>
        </p:grpSpPr>
        <p:grpSp>
          <p:nvGrpSpPr>
            <p:cNvPr id="112" name="Group 111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114" name="Rectangle 113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Flowchart: Merge 114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3" name="TextBox 112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2 0 1 0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2882426" y="3196980"/>
            <a:ext cx="731520" cy="323140"/>
            <a:chOff x="597155" y="1426789"/>
            <a:chExt cx="643492" cy="323140"/>
          </a:xfrm>
        </p:grpSpPr>
        <p:grpSp>
          <p:nvGrpSpPr>
            <p:cNvPr id="117" name="Group 116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119" name="Rectangle 118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Flowchart: Merge 119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8" name="TextBox 117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2 0 1 2</a:t>
              </a:r>
            </a:p>
          </p:txBody>
        </p:sp>
      </p:grpSp>
      <p:sp>
        <p:nvSpPr>
          <p:cNvPr id="142" name="TextBox 141"/>
          <p:cNvSpPr txBox="1"/>
          <p:nvPr/>
        </p:nvSpPr>
        <p:spPr>
          <a:xfrm>
            <a:off x="7775858" y="1693267"/>
            <a:ext cx="912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VEO Ranked #1 Fastest Growing Manufacturer </a:t>
            </a:r>
            <a:br>
              <a:rPr lang="en-US" sz="700" dirty="0"/>
            </a:br>
            <a:r>
              <a:rPr lang="en-US" sz="700" dirty="0"/>
              <a:t>in the Nation </a:t>
            </a:r>
            <a:br>
              <a:rPr lang="en-US" sz="700" dirty="0"/>
            </a:br>
            <a:r>
              <a:rPr lang="en-US" sz="700" dirty="0"/>
              <a:t>BY Entrepreneur Magazine </a:t>
            </a:r>
          </a:p>
          <a:p>
            <a:pPr algn="ctr"/>
            <a:endParaRPr lang="en-US" sz="700" dirty="0"/>
          </a:p>
          <a:p>
            <a:pPr algn="ctr"/>
            <a:endParaRPr lang="en-US" sz="700" dirty="0"/>
          </a:p>
        </p:txBody>
      </p:sp>
      <p:sp>
        <p:nvSpPr>
          <p:cNvPr id="157" name="TextBox 156"/>
          <p:cNvSpPr txBox="1"/>
          <p:nvPr/>
        </p:nvSpPr>
        <p:spPr>
          <a:xfrm>
            <a:off x="972504" y="3494678"/>
            <a:ext cx="9065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New Headquarters</a:t>
            </a:r>
          </a:p>
          <a:p>
            <a:pPr algn="ctr"/>
            <a:endParaRPr lang="en-US" sz="700" dirty="0"/>
          </a:p>
          <a:p>
            <a:pPr algn="ctr"/>
            <a:r>
              <a:rPr lang="en-US" sz="700" dirty="0" err="1"/>
              <a:t>Firetube</a:t>
            </a:r>
            <a:r>
              <a:rPr lang="en-US" sz="700" dirty="0"/>
              <a:t> Wetback production </a:t>
            </a:r>
          </a:p>
          <a:p>
            <a:pPr algn="ctr"/>
            <a:endParaRPr lang="en-US" sz="700" dirty="0"/>
          </a:p>
        </p:txBody>
      </p:sp>
      <p:sp>
        <p:nvSpPr>
          <p:cNvPr id="158" name="TextBox 157"/>
          <p:cNvSpPr txBox="1"/>
          <p:nvPr/>
        </p:nvSpPr>
        <p:spPr>
          <a:xfrm>
            <a:off x="1879184" y="3494678"/>
            <a:ext cx="9126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VEO Launches Global Marketing Initiatives with </a:t>
            </a:r>
            <a:br>
              <a:rPr lang="en-US" sz="700" dirty="0"/>
            </a:br>
            <a:r>
              <a:rPr lang="en-US" sz="700" dirty="0"/>
              <a:t>New Website</a:t>
            </a:r>
            <a:br>
              <a:rPr lang="en-US" sz="700" dirty="0"/>
            </a:br>
            <a:r>
              <a:rPr lang="en-US" sz="700" dirty="0"/>
              <a:t> and Social Media Campaign.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2793584" y="3816963"/>
            <a:ext cx="9108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5S Lean Practices and Value Stream Mapping</a:t>
            </a:r>
          </a:p>
        </p:txBody>
      </p:sp>
      <p:sp>
        <p:nvSpPr>
          <p:cNvPr id="196" name="Rectangle 195"/>
          <p:cNvSpPr/>
          <p:nvPr/>
        </p:nvSpPr>
        <p:spPr>
          <a:xfrm>
            <a:off x="5133395" y="2452416"/>
            <a:ext cx="731520" cy="44391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Rectangle 205"/>
          <p:cNvSpPr/>
          <p:nvPr/>
        </p:nvSpPr>
        <p:spPr>
          <a:xfrm>
            <a:off x="2890889" y="4248150"/>
            <a:ext cx="731520" cy="423087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4" name="Picture 2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6" b="23795"/>
          <a:stretch/>
        </p:blipFill>
        <p:spPr>
          <a:xfrm>
            <a:off x="7869608" y="2454373"/>
            <a:ext cx="731520" cy="441959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216" name="Picture 2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1" t="14661" r="4567" b="14661"/>
          <a:stretch/>
        </p:blipFill>
        <p:spPr>
          <a:xfrm>
            <a:off x="1478255" y="2456070"/>
            <a:ext cx="731520" cy="440262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222" name="Picture 2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7" t="165" b="27890"/>
          <a:stretch/>
        </p:blipFill>
        <p:spPr>
          <a:xfrm>
            <a:off x="565355" y="2459782"/>
            <a:ext cx="731520" cy="436550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223" name="Picture 2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" t="9054" r="2545" b="7877"/>
          <a:stretch/>
        </p:blipFill>
        <p:spPr>
          <a:xfrm>
            <a:off x="2384691" y="2454373"/>
            <a:ext cx="731520" cy="441959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228" name="Picture 2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7" t="30411" r="17766" b="8975"/>
          <a:stretch/>
        </p:blipFill>
        <p:spPr>
          <a:xfrm>
            <a:off x="3305825" y="2454173"/>
            <a:ext cx="731520" cy="442159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229" name="Picture 2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5" t="23492" r="7122" b="5237"/>
          <a:stretch/>
        </p:blipFill>
        <p:spPr>
          <a:xfrm>
            <a:off x="6956571" y="2452416"/>
            <a:ext cx="731520" cy="443916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8"/>
          <a:stretch/>
        </p:blipFill>
        <p:spPr>
          <a:xfrm>
            <a:off x="6047764" y="2442316"/>
            <a:ext cx="728107" cy="454016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cxnSp>
        <p:nvCxnSpPr>
          <p:cNvPr id="143" name="Straight Connector 142"/>
          <p:cNvCxnSpPr/>
          <p:nvPr/>
        </p:nvCxnSpPr>
        <p:spPr>
          <a:xfrm>
            <a:off x="2545536" y="1900966"/>
            <a:ext cx="406019" cy="0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728105" y="2231524"/>
            <a:ext cx="406019" cy="0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7129177" y="2251874"/>
            <a:ext cx="406019" cy="0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>
            <a:off x="1219876" y="3708502"/>
            <a:ext cx="406019" cy="0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4" name="Picture 15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5"/>
          <a:stretch/>
        </p:blipFill>
        <p:spPr>
          <a:xfrm>
            <a:off x="4221110" y="2462028"/>
            <a:ext cx="731520" cy="434304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sp>
        <p:nvSpPr>
          <p:cNvPr id="167" name="TextBox 166"/>
          <p:cNvSpPr txBox="1"/>
          <p:nvPr/>
        </p:nvSpPr>
        <p:spPr>
          <a:xfrm>
            <a:off x="5039253" y="1692388"/>
            <a:ext cx="912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Victory Energy Hires its</a:t>
            </a:r>
          </a:p>
          <a:p>
            <a:pPr algn="ctr"/>
            <a:r>
              <a:rPr lang="en-US" sz="700" dirty="0"/>
              <a:t>100</a:t>
            </a:r>
            <a:r>
              <a:rPr lang="en-US" sz="700" baseline="30000" dirty="0"/>
              <a:t>th</a:t>
            </a:r>
            <a:r>
              <a:rPr lang="en-US" sz="700" dirty="0"/>
              <a:t> </a:t>
            </a:r>
          </a:p>
          <a:p>
            <a:pPr algn="ctr"/>
            <a:r>
              <a:rPr lang="en-US" sz="700" dirty="0"/>
              <a:t>Employee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240" y="2475827"/>
            <a:ext cx="554885" cy="395562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93" y="1748929"/>
            <a:ext cx="603504" cy="430221"/>
          </a:xfrm>
          <a:prstGeom prst="rect">
            <a:avLst/>
          </a:prstGeom>
        </p:spPr>
      </p:pic>
      <p:pic>
        <p:nvPicPr>
          <p:cNvPr id="165" name="Picture 4" descr="5S-wheel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42" y="4271442"/>
            <a:ext cx="406949" cy="39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464" y="3509794"/>
            <a:ext cx="640080" cy="210275"/>
          </a:xfrm>
          <a:prstGeom prst="rect">
            <a:avLst/>
          </a:prstGeom>
        </p:spPr>
      </p:pic>
      <p:cxnSp>
        <p:nvCxnSpPr>
          <p:cNvPr id="170" name="Straight Connector 169"/>
          <p:cNvCxnSpPr/>
          <p:nvPr/>
        </p:nvCxnSpPr>
        <p:spPr>
          <a:xfrm>
            <a:off x="3041687" y="3788863"/>
            <a:ext cx="406019" cy="0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/>
        </p:nvGrpSpPr>
        <p:grpSpPr>
          <a:xfrm>
            <a:off x="4728189" y="3209680"/>
            <a:ext cx="731520" cy="323140"/>
            <a:chOff x="597155" y="1426789"/>
            <a:chExt cx="643492" cy="323140"/>
          </a:xfrm>
        </p:grpSpPr>
        <p:grpSp>
          <p:nvGrpSpPr>
            <p:cNvPr id="177" name="Group 176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179" name="Rectangle 178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Flowchart: Merge 179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8" name="TextBox 177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2 0 14</a:t>
              </a:r>
            </a:p>
          </p:txBody>
        </p:sp>
      </p:grpSp>
      <p:sp>
        <p:nvSpPr>
          <p:cNvPr id="174" name="TextBox 173"/>
          <p:cNvSpPr txBox="1"/>
          <p:nvPr/>
        </p:nvSpPr>
        <p:spPr>
          <a:xfrm>
            <a:off x="4618429" y="3507378"/>
            <a:ext cx="95112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Intro Combustion Solutions</a:t>
            </a:r>
          </a:p>
          <a:p>
            <a:pPr algn="ctr"/>
            <a:endParaRPr lang="en-US" sz="700" dirty="0"/>
          </a:p>
          <a:p>
            <a:pPr algn="ctr"/>
            <a:r>
              <a:rPr lang="en-US" sz="700" dirty="0"/>
              <a:t>VEO Launches BoilerMACT.org Website</a:t>
            </a:r>
          </a:p>
          <a:p>
            <a:pPr algn="ctr"/>
            <a:endParaRPr lang="en-US" sz="700" dirty="0"/>
          </a:p>
        </p:txBody>
      </p:sp>
      <p:cxnSp>
        <p:nvCxnSpPr>
          <p:cNvPr id="175" name="Straight Connector 174"/>
          <p:cNvCxnSpPr/>
          <p:nvPr/>
        </p:nvCxnSpPr>
        <p:spPr>
          <a:xfrm>
            <a:off x="4903630" y="3819798"/>
            <a:ext cx="406019" cy="0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6" name="Picture 17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8" t="859" r="2334" b="3331"/>
          <a:stretch/>
        </p:blipFill>
        <p:spPr>
          <a:xfrm>
            <a:off x="4732416" y="4252392"/>
            <a:ext cx="733228" cy="418845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sp>
        <p:nvSpPr>
          <p:cNvPr id="182" name="TextBox 181"/>
          <p:cNvSpPr txBox="1"/>
          <p:nvPr/>
        </p:nvSpPr>
        <p:spPr>
          <a:xfrm>
            <a:off x="6424583" y="3272428"/>
            <a:ext cx="1005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700" dirty="0"/>
          </a:p>
          <a:p>
            <a:pPr algn="ctr"/>
            <a:endParaRPr lang="en-US" sz="700" dirty="0"/>
          </a:p>
          <a:p>
            <a:pPr algn="ctr"/>
            <a:r>
              <a:rPr lang="en-US" sz="700" dirty="0"/>
              <a:t>New CNC tube sheet drilling machine.</a:t>
            </a:r>
          </a:p>
          <a:p>
            <a:pPr algn="ctr"/>
            <a:endParaRPr lang="en-US" sz="700" dirty="0"/>
          </a:p>
          <a:p>
            <a:pPr algn="ctr"/>
            <a:r>
              <a:rPr lang="en-US" sz="700" dirty="0" err="1"/>
              <a:t>Firetube</a:t>
            </a:r>
            <a:r>
              <a:rPr lang="en-US" sz="700" dirty="0"/>
              <a:t> Pulse Line</a:t>
            </a:r>
            <a:br>
              <a:rPr lang="en-US" sz="700" dirty="0"/>
            </a:br>
            <a:endParaRPr lang="en-US" sz="700" dirty="0"/>
          </a:p>
          <a:p>
            <a:pPr algn="ctr"/>
            <a:endParaRPr lang="en-US" sz="700" dirty="0"/>
          </a:p>
        </p:txBody>
      </p:sp>
      <p:grpSp>
        <p:nvGrpSpPr>
          <p:cNvPr id="183" name="Group 182"/>
          <p:cNvGrpSpPr/>
          <p:nvPr/>
        </p:nvGrpSpPr>
        <p:grpSpPr>
          <a:xfrm>
            <a:off x="6561846" y="3196980"/>
            <a:ext cx="731520" cy="323140"/>
            <a:chOff x="597155" y="1426789"/>
            <a:chExt cx="643492" cy="323140"/>
          </a:xfrm>
        </p:grpSpPr>
        <p:grpSp>
          <p:nvGrpSpPr>
            <p:cNvPr id="193" name="Group 192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195" name="Rectangle 194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Flowchart: Merge 196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4" name="TextBox 193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2 0 1 6</a:t>
              </a:r>
            </a:p>
          </p:txBody>
        </p:sp>
      </p:grpSp>
      <p:cxnSp>
        <p:nvCxnSpPr>
          <p:cNvPr id="185" name="Straight Connector 184"/>
          <p:cNvCxnSpPr/>
          <p:nvPr/>
        </p:nvCxnSpPr>
        <p:spPr>
          <a:xfrm>
            <a:off x="6728273" y="3794594"/>
            <a:ext cx="406019" cy="0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6" name="Picture 18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3844" r="524" b="3115"/>
          <a:stretch/>
        </p:blipFill>
        <p:spPr>
          <a:xfrm>
            <a:off x="6562725" y="4252392"/>
            <a:ext cx="730487" cy="418845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grpSp>
        <p:nvGrpSpPr>
          <p:cNvPr id="199" name="Group 198"/>
          <p:cNvGrpSpPr/>
          <p:nvPr/>
        </p:nvGrpSpPr>
        <p:grpSpPr>
          <a:xfrm>
            <a:off x="5640745" y="3196980"/>
            <a:ext cx="731520" cy="323140"/>
            <a:chOff x="597155" y="1426789"/>
            <a:chExt cx="643492" cy="323140"/>
          </a:xfrm>
        </p:grpSpPr>
        <p:grpSp>
          <p:nvGrpSpPr>
            <p:cNvPr id="204" name="Group 203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207" name="Rectangle 206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Flowchart: Merge 207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5" name="TextBox 204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2 0 1 5</a:t>
              </a:r>
            </a:p>
          </p:txBody>
        </p:sp>
      </p:grpSp>
      <p:sp>
        <p:nvSpPr>
          <p:cNvPr id="200" name="TextBox 199"/>
          <p:cNvSpPr txBox="1"/>
          <p:nvPr/>
        </p:nvSpPr>
        <p:spPr>
          <a:xfrm>
            <a:off x="5552262" y="3597548"/>
            <a:ext cx="91089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700" dirty="0"/>
          </a:p>
          <a:p>
            <a:pPr algn="ctr"/>
            <a:endParaRPr lang="en-US" sz="700" dirty="0"/>
          </a:p>
          <a:p>
            <a:pPr algn="ctr"/>
            <a:r>
              <a:rPr lang="en-US" sz="700" dirty="0"/>
              <a:t>Manufacturing Expansion </a:t>
            </a:r>
          </a:p>
          <a:p>
            <a:pPr algn="ctr"/>
            <a:r>
              <a:rPr lang="en-US" sz="700" dirty="0"/>
              <a:t>Begins</a:t>
            </a:r>
          </a:p>
        </p:txBody>
      </p:sp>
      <p:cxnSp>
        <p:nvCxnSpPr>
          <p:cNvPr id="201" name="Straight Connector 200"/>
          <p:cNvCxnSpPr/>
          <p:nvPr/>
        </p:nvCxnSpPr>
        <p:spPr>
          <a:xfrm>
            <a:off x="5823294" y="3804428"/>
            <a:ext cx="406019" cy="0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2" name="Picture 20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0" b="10464"/>
          <a:stretch/>
        </p:blipFill>
        <p:spPr>
          <a:xfrm>
            <a:off x="5651483" y="4252392"/>
            <a:ext cx="731520" cy="418845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22" y="3511188"/>
            <a:ext cx="640080" cy="210275"/>
          </a:xfrm>
          <a:prstGeom prst="rect">
            <a:avLst/>
          </a:prstGeom>
        </p:spPr>
      </p:pic>
      <p:grpSp>
        <p:nvGrpSpPr>
          <p:cNvPr id="211" name="Group 210"/>
          <p:cNvGrpSpPr/>
          <p:nvPr/>
        </p:nvGrpSpPr>
        <p:grpSpPr>
          <a:xfrm>
            <a:off x="3824179" y="3209680"/>
            <a:ext cx="731520" cy="323140"/>
            <a:chOff x="597155" y="1426789"/>
            <a:chExt cx="643492" cy="323140"/>
          </a:xfrm>
        </p:grpSpPr>
        <p:grpSp>
          <p:nvGrpSpPr>
            <p:cNvPr id="217" name="Group 216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219" name="Rectangle 218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Flowchart: Merge 219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8" name="TextBox 217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2 0 1 3</a:t>
              </a:r>
            </a:p>
          </p:txBody>
        </p:sp>
      </p:grpSp>
      <p:sp>
        <p:nvSpPr>
          <p:cNvPr id="212" name="TextBox 211"/>
          <p:cNvSpPr txBox="1"/>
          <p:nvPr/>
        </p:nvSpPr>
        <p:spPr>
          <a:xfrm>
            <a:off x="3713209" y="3505036"/>
            <a:ext cx="9511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700" dirty="0"/>
          </a:p>
          <a:p>
            <a:pPr algn="ctr"/>
            <a:endParaRPr lang="en-US" sz="700" dirty="0"/>
          </a:p>
          <a:p>
            <a:pPr algn="ctr"/>
            <a:r>
              <a:rPr lang="en-US" sz="700" dirty="0"/>
              <a:t>Victory Energy Launches </a:t>
            </a:r>
          </a:p>
          <a:p>
            <a:pPr algn="ctr"/>
            <a:r>
              <a:rPr lang="en-US" sz="700" dirty="0"/>
              <a:t>Major GT-HRSG </a:t>
            </a:r>
          </a:p>
          <a:p>
            <a:pPr algn="ctr"/>
            <a:r>
              <a:rPr lang="en-US" sz="700" dirty="0"/>
              <a:t>Initiative</a:t>
            </a:r>
          </a:p>
        </p:txBody>
      </p:sp>
      <p:pic>
        <p:nvPicPr>
          <p:cNvPr id="213" name="Picture 21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6"/>
          <a:stretch/>
        </p:blipFill>
        <p:spPr>
          <a:xfrm>
            <a:off x="3820858" y="4248149"/>
            <a:ext cx="731520" cy="423087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03" y="3519296"/>
            <a:ext cx="640080" cy="216673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13"/>
          <a:stretch/>
        </p:blipFill>
        <p:spPr>
          <a:xfrm>
            <a:off x="1979748" y="4256911"/>
            <a:ext cx="712820" cy="414326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sp>
        <p:nvSpPr>
          <p:cNvPr id="225" name="TextBox 224"/>
          <p:cNvSpPr txBox="1"/>
          <p:nvPr/>
        </p:nvSpPr>
        <p:spPr>
          <a:xfrm>
            <a:off x="7333817" y="3500197"/>
            <a:ext cx="100578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New Boiler </a:t>
            </a:r>
            <a:br>
              <a:rPr lang="en-US" sz="700" dirty="0"/>
            </a:br>
            <a:r>
              <a:rPr lang="en-US" sz="700" dirty="0"/>
              <a:t>Steam Test Facility Complete</a:t>
            </a:r>
            <a:br>
              <a:rPr lang="en-US" sz="700" dirty="0"/>
            </a:br>
            <a:endParaRPr lang="en-US" sz="700" dirty="0"/>
          </a:p>
          <a:p>
            <a:pPr algn="ctr"/>
            <a:endParaRPr lang="en-US" sz="700" dirty="0"/>
          </a:p>
        </p:txBody>
      </p:sp>
      <p:grpSp>
        <p:nvGrpSpPr>
          <p:cNvPr id="226" name="Group 225"/>
          <p:cNvGrpSpPr/>
          <p:nvPr/>
        </p:nvGrpSpPr>
        <p:grpSpPr>
          <a:xfrm>
            <a:off x="7471080" y="3202499"/>
            <a:ext cx="731520" cy="323140"/>
            <a:chOff x="597155" y="1426789"/>
            <a:chExt cx="643492" cy="323140"/>
          </a:xfrm>
        </p:grpSpPr>
        <p:grpSp>
          <p:nvGrpSpPr>
            <p:cNvPr id="235" name="Group 234"/>
            <p:cNvGrpSpPr/>
            <p:nvPr/>
          </p:nvGrpSpPr>
          <p:grpSpPr>
            <a:xfrm>
              <a:off x="597156" y="1479847"/>
              <a:ext cx="643491" cy="270082"/>
              <a:chOff x="597156" y="1479847"/>
              <a:chExt cx="643491" cy="270082"/>
            </a:xfrm>
          </p:grpSpPr>
          <p:sp>
            <p:nvSpPr>
              <p:cNvPr id="237" name="Rectangle 236"/>
              <p:cNvSpPr/>
              <p:nvPr/>
            </p:nvSpPr>
            <p:spPr>
              <a:xfrm>
                <a:off x="597156" y="1479847"/>
                <a:ext cx="643491" cy="1828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Flowchart: Merge 237"/>
              <p:cNvSpPr/>
              <p:nvPr/>
            </p:nvSpPr>
            <p:spPr>
              <a:xfrm>
                <a:off x="812221" y="1531653"/>
                <a:ext cx="213360" cy="218276"/>
              </a:xfrm>
              <a:prstGeom prst="flowChartMerg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6" name="TextBox 235"/>
            <p:cNvSpPr txBox="1"/>
            <p:nvPr/>
          </p:nvSpPr>
          <p:spPr>
            <a:xfrm>
              <a:off x="597155" y="1426789"/>
              <a:ext cx="64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2 0 1 7</a:t>
              </a:r>
            </a:p>
          </p:txBody>
        </p:sp>
      </p:grpSp>
      <p:cxnSp>
        <p:nvCxnSpPr>
          <p:cNvPr id="227" name="Straight Connector 226"/>
          <p:cNvCxnSpPr/>
          <p:nvPr/>
        </p:nvCxnSpPr>
        <p:spPr>
          <a:xfrm>
            <a:off x="7612127" y="3946491"/>
            <a:ext cx="406019" cy="0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9" name="Picture 14" descr="FRONTIER_LOGO_rgb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58" y="2172868"/>
            <a:ext cx="744789" cy="21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14" descr="FRONTIER_LOGO_rgb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364" y="2169639"/>
            <a:ext cx="744789" cy="21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" name="Picture 14" descr="FRONTIER_LOGO_rgb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082" y="3988731"/>
            <a:ext cx="744789" cy="21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14" descr="FRONTIER_LOGO_rgb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09" y="3977398"/>
            <a:ext cx="744789" cy="21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69" y="4248150"/>
            <a:ext cx="731591" cy="42469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5" name="Picture 14" descr="FRONTIER_LOGO_rgb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67" y="3982994"/>
            <a:ext cx="744789" cy="21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Picture 155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7" t="16651" r="13249" b="2769"/>
          <a:stretch/>
        </p:blipFill>
        <p:spPr>
          <a:xfrm>
            <a:off x="7479899" y="4252392"/>
            <a:ext cx="731520" cy="41884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55783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9984" y="830343"/>
            <a:ext cx="8328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Pulse Line - Logistics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51064" y="4399484"/>
            <a:ext cx="4158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Boiler loadout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09560" y="4396366"/>
            <a:ext cx="4178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Shrink wrapped and ready for delivery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584" y="1466851"/>
            <a:ext cx="4078804" cy="2927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" t="10639" r="1979" b="7625"/>
          <a:stretch/>
        </p:blipFill>
        <p:spPr>
          <a:xfrm>
            <a:off x="455612" y="1466850"/>
            <a:ext cx="4085153" cy="292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51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354" y="1235460"/>
            <a:ext cx="83440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defTabSz="731520">
              <a:lnSpc>
                <a:spcPct val="150000"/>
              </a:lnSpc>
              <a:buFont typeface="Wingdings" charset="2"/>
              <a:buChar char="§"/>
              <a:tabLst>
                <a:tab pos="730250" algn="l"/>
              </a:tabLst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2-Pass Wetback With Extended Surface “Rifled” Tubes and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Integral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Economizer</a:t>
            </a:r>
          </a:p>
          <a:p>
            <a:pPr marL="177800" indent="-177800" defTabSz="731520">
              <a:lnSpc>
                <a:spcPct val="150000"/>
              </a:lnSpc>
              <a:buFont typeface="Wingdings" charset="2"/>
              <a:buChar char="§"/>
              <a:tabLst>
                <a:tab pos="730250" algn="l"/>
              </a:tabLst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3-Pass Wetback With Extended Surface “Rifled” Tubes in Second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Pass (Integral Economizer available upon request)</a:t>
            </a:r>
            <a:endParaRPr lang="en-US" sz="20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marL="177800" indent="-177800" defTabSz="731520">
              <a:lnSpc>
                <a:spcPct val="150000"/>
              </a:lnSpc>
              <a:buFont typeface="Wingdings" charset="2"/>
              <a:buChar char="§"/>
              <a:tabLst>
                <a:tab pos="730250" algn="l"/>
              </a:tabLst>
            </a:pP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3-Pass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Dryback With Center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Furnace (Optional Extended Surface “Rifled” Tubes in second pass available upon request)</a:t>
            </a:r>
            <a:endParaRPr lang="en-US" sz="20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marL="177800" indent="-177800" defTabSz="731520">
              <a:lnSpc>
                <a:spcPct val="150000"/>
              </a:lnSpc>
              <a:buFont typeface="Wingdings" charset="2"/>
              <a:buChar char="§"/>
              <a:tabLst>
                <a:tab pos="730250" algn="l"/>
              </a:tabLst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4-Pass Wetback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9984" y="830343"/>
            <a:ext cx="8328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Standard Frontier </a:t>
            </a:r>
            <a:r>
              <a:rPr lang="en-US" sz="2400" b="1" i="1" dirty="0" err="1">
                <a:solidFill>
                  <a:srgbClr val="0070C0"/>
                </a:solidFill>
                <a:latin typeface="Arial Narrow" pitchFamily="34" charset="0"/>
              </a:rPr>
              <a:t>Firetube</a:t>
            </a:r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 Product Offerings</a:t>
            </a:r>
            <a:endParaRPr lang="en-US" sz="2400" dirty="0"/>
          </a:p>
        </p:txBody>
      </p:sp>
      <p:pic>
        <p:nvPicPr>
          <p:cNvPr id="5" name="Picture 14" descr="FRONTIER_LOGO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1841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4372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03238" y="1331445"/>
            <a:ext cx="3508111" cy="276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7800" indent="-177800" defTabSz="228600">
              <a:spcBef>
                <a:spcPct val="40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Up to 2,500 HP</a:t>
            </a:r>
          </a:p>
          <a:p>
            <a:pPr marL="177800" indent="-177800" defTabSz="228600">
              <a:spcBef>
                <a:spcPct val="40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Up to 87,000 PPH</a:t>
            </a:r>
          </a:p>
          <a:p>
            <a:pPr marL="177800" indent="-177800" defTabSz="228600">
              <a:spcBef>
                <a:spcPct val="40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Up to 600 PSIG</a:t>
            </a:r>
          </a:p>
          <a:p>
            <a:pPr marL="177800" indent="-177800" defTabSz="228600">
              <a:spcBef>
                <a:spcPct val="40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Standard with stainless steel jacket </a:t>
            </a:r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/>
            </a:r>
            <a:b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</a:b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(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optional painted jacket available upon request)</a:t>
            </a:r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9" descr="extreme-dut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59" y="501634"/>
            <a:ext cx="165417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FRONTIER_LOGO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1841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38404" y="817563"/>
            <a:ext cx="837027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Engineered For Extreme-Duty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" t="5432" r="1714"/>
          <a:stretch/>
        </p:blipFill>
        <p:spPr>
          <a:xfrm>
            <a:off x="4022604" y="1476375"/>
            <a:ext cx="4665784" cy="31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08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310449" y="1330495"/>
            <a:ext cx="3155064" cy="2853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7800" indent="-177800" defTabSz="1866900"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Low Excess Air</a:t>
            </a:r>
          </a:p>
          <a:p>
            <a:pPr marL="177800" indent="-177800" defTabSz="1866900"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Low NOx, Ultra Low NOx</a:t>
            </a:r>
          </a:p>
          <a:p>
            <a:pPr marL="177800" indent="-177800" defTabSz="1866900"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Parallel Positioning (linkage-less) Control Systems</a:t>
            </a:r>
          </a:p>
          <a:p>
            <a:pPr marL="177800" indent="-177800" defTabSz="1866900"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Maximum Efficiency </a:t>
            </a:r>
            <a:r>
              <a:rPr lang="en-US" sz="2000" i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and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Minimum Maintenance</a:t>
            </a: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6668453" y="4088130"/>
            <a:ext cx="1745615" cy="57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622" tIns="65311" rIns="130622" bIns="65311"/>
          <a:lstStyle>
            <a:lvl1pPr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866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866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866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866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chemeClr val="bg1"/>
                </a:solidFill>
                <a:latin typeface="Arial Narrow" pitchFamily="34" charset="0"/>
              </a:rPr>
              <a:t>Heavy-duty </a:t>
            </a:r>
            <a:br>
              <a:rPr lang="en-US" altLang="en-US" sz="1600" b="1" dirty="0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altLang="en-US" sz="1600" b="1" dirty="0">
                <a:solidFill>
                  <a:schemeClr val="bg1"/>
                </a:solidFill>
                <a:latin typeface="Arial Narrow" pitchFamily="34" charset="0"/>
              </a:rPr>
              <a:t>boxed tube skid</a:t>
            </a:r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 flipH="1" flipV="1">
            <a:off x="5768340" y="4381499"/>
            <a:ext cx="95504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1" r="3305"/>
          <a:stretch/>
        </p:blipFill>
        <p:spPr>
          <a:xfrm>
            <a:off x="3465513" y="1486694"/>
            <a:ext cx="5222876" cy="3178969"/>
          </a:xfrm>
          <a:prstGeom prst="rect">
            <a:avLst/>
          </a:prstGeom>
          <a:ln w="1270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57028" y="817563"/>
            <a:ext cx="837027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>
                <a:solidFill>
                  <a:srgbClr val="0070C0"/>
                </a:solidFill>
                <a:latin typeface="Arial Narrow" pitchFamily="34" charset="0"/>
              </a:rPr>
              <a:t>Advanced Combustion Technology</a:t>
            </a:r>
            <a:endParaRPr lang="en-US" sz="2400" b="1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1" name="Picture 14" descr="FRONTIER_LOGO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1841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extreme-dut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59" y="501634"/>
            <a:ext cx="165417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117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02404" y="1342440"/>
            <a:ext cx="5410573" cy="25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VEO utilizes Extended Surface Rifled tubes in the 2</a:t>
            </a:r>
            <a:r>
              <a:rPr lang="en-US" i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nd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pass only, 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3</a:t>
            </a:r>
            <a:r>
              <a:rPr lang="en-US" i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rd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pass- and 4</a:t>
            </a:r>
            <a:r>
              <a:rPr lang="en-US" i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th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pass in 4 pass units- are bare tubes.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All tubes are SA-178A-Grade.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Rifled tubes increase heating surface 23% over 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/>
            </a:r>
            <a:b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</a:b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standard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tubes.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Rifled tubes can increase efficiency 1 - 2% over 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/>
            </a:r>
            <a:b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</a:b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standard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tubes.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12 gauge tubes (.105" wall thickness + rib height = .150")</a:t>
            </a:r>
          </a:p>
        </p:txBody>
      </p:sp>
      <p:pic>
        <p:nvPicPr>
          <p:cNvPr id="13" name="Picture 15" descr="Firetube_XID-tubes"/>
          <p:cNvPicPr>
            <a:picLocks noChangeAspect="1" noChangeArrowheads="1"/>
          </p:cNvPicPr>
          <p:nvPr/>
        </p:nvPicPr>
        <p:blipFill>
          <a:blip r:embed="rId2"/>
          <a:srcRect l="15175" r="11858"/>
          <a:stretch>
            <a:fillRect/>
          </a:stretch>
        </p:blipFill>
        <p:spPr bwMode="auto">
          <a:xfrm>
            <a:off x="5889600" y="1468872"/>
            <a:ext cx="2798788" cy="24395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913941" y="3914680"/>
            <a:ext cx="2733988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algn="ctr" defTabSz="1866900">
              <a:lnSpc>
                <a:spcPct val="85000"/>
              </a:lnSpc>
              <a:defRPr/>
            </a:pP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12 gauge tubes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18118" y="817563"/>
            <a:ext cx="837027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Extended Surface Rifled Tubes</a:t>
            </a:r>
          </a:p>
        </p:txBody>
      </p:sp>
      <p:pic>
        <p:nvPicPr>
          <p:cNvPr id="11" name="Picture 14" descr="FRONTIER_LOGO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1841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extreme-dut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59" y="501634"/>
            <a:ext cx="165417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201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02404" y="1353167"/>
            <a:ext cx="5243513" cy="203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7800" indent="-177800" defTabSz="2286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3/4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" to 1.0" minimum thickness on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tubesheets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.</a:t>
            </a:r>
          </a:p>
          <a:p>
            <a:pPr marL="177800" indent="-177800" defTabSz="2286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Thicker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tubesheets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promote more contact  area between the tubes and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tubesheets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.  This significantly reduces tube leaks, upon start up and over the service life of the boiler.</a:t>
            </a:r>
            <a:r>
              <a:rPr lang="en-US" sz="1600" b="1" dirty="0">
                <a:solidFill>
                  <a:schemeClr val="bg2"/>
                </a:solidFill>
              </a:rPr>
              <a:t/>
            </a:r>
            <a:br>
              <a:rPr lang="en-US" sz="1600" b="1" dirty="0">
                <a:solidFill>
                  <a:schemeClr val="bg2"/>
                </a:solidFill>
              </a:rPr>
            </a:br>
            <a:r>
              <a:rPr lang="en-US" sz="1900" b="1" dirty="0">
                <a:solidFill>
                  <a:schemeClr val="bg2"/>
                </a:solidFill>
              </a:rPr>
              <a:t/>
            </a:r>
            <a:br>
              <a:rPr lang="en-US" sz="1900" b="1" dirty="0">
                <a:solidFill>
                  <a:schemeClr val="bg2"/>
                </a:solidFill>
              </a:rPr>
            </a:br>
            <a:r>
              <a:rPr lang="en-US" sz="1900" b="1" dirty="0">
                <a:solidFill>
                  <a:schemeClr val="bg2"/>
                </a:solidFill>
              </a:rPr>
              <a:t/>
            </a:r>
            <a:br>
              <a:rPr lang="en-US" sz="1900" b="1" dirty="0">
                <a:solidFill>
                  <a:schemeClr val="bg2"/>
                </a:solidFill>
              </a:rPr>
            </a:br>
            <a:r>
              <a:rPr lang="en-US" sz="1900" b="1" dirty="0">
                <a:solidFill>
                  <a:schemeClr val="bg2"/>
                </a:solidFill>
              </a:rPr>
              <a:t/>
            </a:r>
            <a:br>
              <a:rPr lang="en-US" sz="1900" b="1" dirty="0">
                <a:solidFill>
                  <a:schemeClr val="bg2"/>
                </a:solidFill>
              </a:rPr>
            </a:br>
            <a:r>
              <a:rPr lang="en-US" sz="1900" b="1" dirty="0">
                <a:solidFill>
                  <a:schemeClr val="bg2"/>
                </a:solidFill>
              </a:rPr>
              <a:t/>
            </a:r>
            <a:br>
              <a:rPr lang="en-US" sz="1900" b="1" dirty="0">
                <a:solidFill>
                  <a:schemeClr val="bg2"/>
                </a:solidFill>
              </a:rPr>
            </a:br>
            <a:r>
              <a:rPr lang="en-US" sz="1900" b="1" dirty="0">
                <a:solidFill>
                  <a:schemeClr val="bg2"/>
                </a:solidFill>
              </a:rPr>
              <a:t/>
            </a:r>
            <a:br>
              <a:rPr lang="en-US" sz="1900" b="1" dirty="0">
                <a:solidFill>
                  <a:schemeClr val="bg2"/>
                </a:solidFill>
              </a:rPr>
            </a:br>
            <a:r>
              <a:rPr lang="en-US" sz="1900" b="1" dirty="0">
                <a:solidFill>
                  <a:schemeClr val="bg2"/>
                </a:solidFill>
              </a:rPr>
              <a:t/>
            </a:r>
            <a:br>
              <a:rPr lang="en-US" sz="1900" b="1" dirty="0">
                <a:solidFill>
                  <a:schemeClr val="bg2"/>
                </a:solidFill>
              </a:rPr>
            </a:b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5876865" y="4262635"/>
            <a:ext cx="2885649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algn="ctr" defTabSz="1866900">
              <a:defRPr/>
            </a:pP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3/4" to 1.0" thickness</a:t>
            </a:r>
          </a:p>
        </p:txBody>
      </p:sp>
      <p:pic>
        <p:nvPicPr>
          <p:cNvPr id="18" name="Picture 14" descr="Firetube_cutaway_deep turn around"/>
          <p:cNvPicPr>
            <a:picLocks noChangeAspect="1" noChangeArrowheads="1"/>
          </p:cNvPicPr>
          <p:nvPr/>
        </p:nvPicPr>
        <p:blipFill>
          <a:blip r:embed="rId2"/>
          <a:srcRect l="12210" t="8986" r="10308" b="24127"/>
          <a:stretch>
            <a:fillRect/>
          </a:stretch>
        </p:blipFill>
        <p:spPr bwMode="auto">
          <a:xfrm>
            <a:off x="5947200" y="1466851"/>
            <a:ext cx="2739599" cy="278889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18118" y="817563"/>
            <a:ext cx="837027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Thicker </a:t>
            </a:r>
            <a:r>
              <a:rPr lang="en-US" sz="2400" b="1" i="1" dirty="0" err="1">
                <a:solidFill>
                  <a:srgbClr val="0070C0"/>
                </a:solidFill>
                <a:latin typeface="Arial Narrow" pitchFamily="34" charset="0"/>
              </a:rPr>
              <a:t>Tubesheets</a:t>
            </a:r>
            <a:endParaRPr lang="en-US" sz="2400" b="1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4" descr="FRONTIER_LOGO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1841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extreme-dut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59" y="501634"/>
            <a:ext cx="165417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5642095" y="1972199"/>
            <a:ext cx="639271" cy="2544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145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03445" y="1353365"/>
            <a:ext cx="5449992" cy="2685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4625" indent="-174625" defTabSz="285750"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The VE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design utilizes a tube ligament design (shortest distance between tube hold edges) that is greater than competitors.</a:t>
            </a:r>
          </a:p>
          <a:p>
            <a:pPr marL="174625" indent="-174625" defTabSz="285750"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Thicker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tubesheets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also eliminate costly repairs such as re-rolling, re-beading or re-flaring tube ends.</a:t>
            </a:r>
          </a:p>
          <a:p>
            <a:pPr marL="174625" indent="-174625" defTabSz="285750"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Although it is more costly to use more material, the benefit is better tube sealing and longer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life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.</a:t>
            </a:r>
          </a:p>
        </p:txBody>
      </p:sp>
      <p:pic>
        <p:nvPicPr>
          <p:cNvPr id="12" name="Picture 12" descr="tubes_beaded"/>
          <p:cNvPicPr>
            <a:picLocks noChangeAspect="1" noChangeArrowheads="1"/>
          </p:cNvPicPr>
          <p:nvPr/>
        </p:nvPicPr>
        <p:blipFill rotWithShape="1">
          <a:blip r:embed="rId2"/>
          <a:srcRect l="1" t="-186" r="33227" b="1"/>
          <a:stretch/>
        </p:blipFill>
        <p:spPr bwMode="auto">
          <a:xfrm>
            <a:off x="5753437" y="1469098"/>
            <a:ext cx="2934951" cy="31965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18118" y="817563"/>
            <a:ext cx="837027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Wall-to-wall Super Structure</a:t>
            </a:r>
          </a:p>
        </p:txBody>
      </p:sp>
      <p:pic>
        <p:nvPicPr>
          <p:cNvPr id="10" name="Picture 14" descr="FRONTIER_LOGO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1841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extreme-dut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59" y="501634"/>
            <a:ext cx="165417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21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98254" y="4057649"/>
            <a:ext cx="4196223" cy="15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defTabSz="228600">
              <a:spcBef>
                <a:spcPct val="4000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defRPr/>
            </a:pP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5" name="Picture 14" descr="FRONTIER_LOGO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1841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3445" y="1353365"/>
            <a:ext cx="3426983" cy="2685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4625" indent="-174625" defTabSz="285750"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Original VEO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firetube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product offering.</a:t>
            </a:r>
          </a:p>
          <a:p>
            <a:pPr marL="174625" indent="-174625" defTabSz="285750"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First unit manufactured in 2009.</a:t>
            </a:r>
          </a:p>
          <a:p>
            <a:pPr marL="174625" indent="-174625" defTabSz="285750"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Focus on demanding industrial users.</a:t>
            </a:r>
          </a:p>
          <a:p>
            <a:pPr marL="174625" indent="-174625" defTabSz="285750"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Stainless steel jacket is standard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.</a:t>
            </a:r>
          </a:p>
          <a:p>
            <a:pPr marL="174625" indent="-174625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18118" y="817563"/>
            <a:ext cx="837027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Wetback Design - Highlights</a:t>
            </a:r>
          </a:p>
        </p:txBody>
      </p:sp>
      <p:pic>
        <p:nvPicPr>
          <p:cNvPr id="26" name="Picture 9" descr="extreme-dut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59" y="501634"/>
            <a:ext cx="165417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" t="5432" r="1714"/>
          <a:stretch/>
        </p:blipFill>
        <p:spPr>
          <a:xfrm>
            <a:off x="4022604" y="1476375"/>
            <a:ext cx="4665784" cy="31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2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3-passFiretube-rear tube sheet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2"/>
          <a:stretch>
            <a:fillRect/>
          </a:stretch>
        </p:blipFill>
        <p:spPr bwMode="auto">
          <a:xfrm>
            <a:off x="5357813" y="-345832"/>
            <a:ext cx="3538537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24"/>
          <p:cNvSpPr>
            <a:spLocks noChangeArrowheads="1"/>
          </p:cNvSpPr>
          <p:nvPr/>
        </p:nvSpPr>
        <p:spPr bwMode="auto">
          <a:xfrm>
            <a:off x="8112125" y="1950993"/>
            <a:ext cx="476250" cy="47625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8129588" y="1962105"/>
            <a:ext cx="428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H="1" flipV="1">
            <a:off x="7374256" y="1881460"/>
            <a:ext cx="747712" cy="2587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Oval 24"/>
          <p:cNvSpPr>
            <a:spLocks noChangeArrowheads="1"/>
          </p:cNvSpPr>
          <p:nvPr/>
        </p:nvSpPr>
        <p:spPr bwMode="auto">
          <a:xfrm>
            <a:off x="6197600" y="1874793"/>
            <a:ext cx="476250" cy="47625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6612890" y="2241823"/>
            <a:ext cx="609600" cy="2238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6227763" y="1876380"/>
            <a:ext cx="428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" name="Oval 24"/>
          <p:cNvSpPr>
            <a:spLocks noChangeArrowheads="1"/>
          </p:cNvSpPr>
          <p:nvPr/>
        </p:nvSpPr>
        <p:spPr bwMode="auto">
          <a:xfrm>
            <a:off x="5681663" y="2685688"/>
            <a:ext cx="476250" cy="47625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>
            <a:off x="6151879" y="2969850"/>
            <a:ext cx="417513" cy="16859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5708650" y="2682513"/>
            <a:ext cx="428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98254" y="1353975"/>
            <a:ext cx="441535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defTabSz="228600">
              <a:spcBef>
                <a:spcPct val="4000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The Frontier wetback design is characterized by three different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tubesheets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at the rear of the boiler for furnace and tubes attachment.</a:t>
            </a:r>
          </a:p>
          <a:p>
            <a:pPr marL="177800" indent="-177800" defTabSz="2286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Reversal chamber from furnace to tubes is water backed; eliminating expensive maintenance and repair through the years.</a:t>
            </a:r>
          </a:p>
          <a:p>
            <a:pPr marL="177800" indent="-177800" defTabSz="2286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No refractory issues.</a:t>
            </a: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318118" y="817563"/>
            <a:ext cx="837027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Wetback Design</a:t>
            </a:r>
          </a:p>
        </p:txBody>
      </p:sp>
      <p:pic>
        <p:nvPicPr>
          <p:cNvPr id="25" name="Picture 14" descr="FRONTIER_LOGO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1841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extreme-dut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59" y="501634"/>
            <a:ext cx="165417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354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1507140"/>
            <a:ext cx="2881947" cy="219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4" descr="3-passFiretube-cutaway_hr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020" y="1485062"/>
            <a:ext cx="2997695" cy="234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 descr="4-passFiretube-cutaway_hr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718" y="1485647"/>
            <a:ext cx="2918232" cy="221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455613" y="1364627"/>
            <a:ext cx="2295207" cy="122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 i="1" dirty="0">
                <a:latin typeface="Arial Narrow" pitchFamily="34" charset="0"/>
              </a:rPr>
              <a:t>2-Pass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3314700" y="1364628"/>
            <a:ext cx="2461259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 i="1" dirty="0">
                <a:latin typeface="Arial Narrow" pitchFamily="34" charset="0"/>
              </a:rPr>
              <a:t>3-Pass</a:t>
            </a: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6126480" y="1362369"/>
            <a:ext cx="2560319" cy="189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 i="1" dirty="0">
                <a:latin typeface="Arial Narrow" pitchFamily="34" charset="0"/>
              </a:rPr>
              <a:t>4-Pass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65008" y="825378"/>
            <a:ext cx="837027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Multiple Pass Designs</a:t>
            </a:r>
          </a:p>
        </p:txBody>
      </p:sp>
      <p:pic>
        <p:nvPicPr>
          <p:cNvPr id="13" name="Picture 14" descr="FRONTIER_LOGO_rg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1841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extreme-dut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59" y="501634"/>
            <a:ext cx="165417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156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2843" y="817562"/>
            <a:ext cx="8370270" cy="94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The Company We Keep</a:t>
            </a:r>
          </a:p>
        </p:txBody>
      </p:sp>
      <p:sp>
        <p:nvSpPr>
          <p:cNvPr id="5" name="Rectangle 4"/>
          <p:cNvSpPr/>
          <p:nvPr/>
        </p:nvSpPr>
        <p:spPr>
          <a:xfrm>
            <a:off x="455613" y="1476375"/>
            <a:ext cx="8232775" cy="318325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280306" y="1476375"/>
            <a:ext cx="0" cy="3183255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110978" y="1476375"/>
            <a:ext cx="0" cy="3183255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926546" y="1476375"/>
            <a:ext cx="0" cy="3183255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57218" y="1476375"/>
            <a:ext cx="0" cy="3183255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80338" y="1476375"/>
            <a:ext cx="0" cy="3183255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11010" y="1476375"/>
            <a:ext cx="0" cy="3183255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26579" y="1476375"/>
            <a:ext cx="0" cy="3183255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57251" y="1476375"/>
            <a:ext cx="0" cy="3183255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872819" y="1476375"/>
            <a:ext cx="0" cy="3183255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7108" y="2555410"/>
            <a:ext cx="8232775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38602" y="3617962"/>
            <a:ext cx="8232775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30096" y="4149240"/>
            <a:ext cx="8232775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21590" y="2024134"/>
            <a:ext cx="8232775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55613" y="3086686"/>
            <a:ext cx="8232775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7" descr="DYNO NOBEL_lr"/>
          <p:cNvPicPr>
            <a:picLocks noChangeAspect="1" noChangeArrowheads="1"/>
          </p:cNvPicPr>
          <p:nvPr/>
        </p:nvPicPr>
        <p:blipFill>
          <a:blip r:embed="rId3" cstate="print"/>
          <a:srcRect l="1250" t="2292" r="1250" b="2292"/>
          <a:stretch>
            <a:fillRect/>
          </a:stretch>
        </p:blipFill>
        <p:spPr bwMode="auto">
          <a:xfrm>
            <a:off x="591742" y="1607900"/>
            <a:ext cx="564954" cy="302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57" descr="conagra-logo_lr"/>
          <p:cNvPicPr>
            <a:picLocks noChangeAspect="1" noChangeArrowheads="1"/>
          </p:cNvPicPr>
          <p:nvPr/>
        </p:nvPicPr>
        <p:blipFill>
          <a:blip r:embed="rId4" cstate="print"/>
          <a:srcRect l="400" t="710" r="400" b="710"/>
          <a:stretch>
            <a:fillRect/>
          </a:stretch>
        </p:blipFill>
        <p:spPr bwMode="auto">
          <a:xfrm>
            <a:off x="2155518" y="1560123"/>
            <a:ext cx="721325" cy="4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58" descr="nasa-logo_lr"/>
          <p:cNvPicPr>
            <a:picLocks noChangeAspect="1" noChangeArrowheads="1"/>
          </p:cNvPicPr>
          <p:nvPr/>
        </p:nvPicPr>
        <p:blipFill>
          <a:blip r:embed="rId5" cstate="print"/>
          <a:srcRect l="200" t="232" r="200" b="232"/>
          <a:stretch>
            <a:fillRect/>
          </a:stretch>
        </p:blipFill>
        <p:spPr bwMode="auto">
          <a:xfrm>
            <a:off x="3093992" y="1521934"/>
            <a:ext cx="524271" cy="45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60" descr="ROQUETTE LOGO_lr"/>
          <p:cNvPicPr>
            <a:picLocks noChangeAspect="1" noChangeArrowheads="1"/>
          </p:cNvPicPr>
          <p:nvPr/>
        </p:nvPicPr>
        <p:blipFill>
          <a:blip r:embed="rId6" cstate="print"/>
          <a:srcRect l="10001" t="1810" r="10001" b="1810"/>
          <a:stretch>
            <a:fillRect/>
          </a:stretch>
        </p:blipFill>
        <p:spPr bwMode="auto">
          <a:xfrm>
            <a:off x="4662888" y="1525932"/>
            <a:ext cx="680971" cy="45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61" descr="Veterans_Administration_lr"/>
          <p:cNvPicPr>
            <a:picLocks noChangeAspect="1" noChangeArrowheads="1"/>
          </p:cNvPicPr>
          <p:nvPr/>
        </p:nvPicPr>
        <p:blipFill>
          <a:blip r:embed="rId7" cstate="print"/>
          <a:srcRect l="8682" t="5490" r="500" b="11752"/>
          <a:stretch>
            <a:fillRect/>
          </a:stretch>
        </p:blipFill>
        <p:spPr bwMode="auto">
          <a:xfrm>
            <a:off x="5594365" y="1556887"/>
            <a:ext cx="437456" cy="3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62" descr="OXY_OCCIDENTAL PETROLEUM LOGO_lr"/>
          <p:cNvPicPr>
            <a:picLocks noChangeAspect="1" noChangeArrowheads="1"/>
          </p:cNvPicPr>
          <p:nvPr/>
        </p:nvPicPr>
        <p:blipFill>
          <a:blip r:embed="rId8" cstate="print"/>
          <a:srcRect l="7316" t="10584" r="7947" b="9359"/>
          <a:stretch>
            <a:fillRect/>
          </a:stretch>
        </p:blipFill>
        <p:spPr bwMode="auto">
          <a:xfrm>
            <a:off x="6405568" y="1534906"/>
            <a:ext cx="456344" cy="44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64" descr="MARATHON_lr"/>
          <p:cNvPicPr>
            <a:picLocks noChangeAspect="1" noChangeArrowheads="1"/>
          </p:cNvPicPr>
          <p:nvPr/>
        </p:nvPicPr>
        <p:blipFill>
          <a:blip r:embed="rId9" cstate="print"/>
          <a:srcRect l="13562" t="13449" r="10742" b="14928"/>
          <a:stretch>
            <a:fillRect/>
          </a:stretch>
        </p:blipFill>
        <p:spPr bwMode="auto">
          <a:xfrm>
            <a:off x="1448178" y="1555444"/>
            <a:ext cx="512350" cy="39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94" descr="MOSAIC LOGO_LR"/>
          <p:cNvPicPr>
            <a:picLocks noChangeAspect="1" noChangeArrowheads="1"/>
          </p:cNvPicPr>
          <p:nvPr/>
        </p:nvPicPr>
        <p:blipFill>
          <a:blip r:embed="rId10" cstate="print"/>
          <a:srcRect l="7361" t="10410"/>
          <a:stretch>
            <a:fillRect/>
          </a:stretch>
        </p:blipFill>
        <p:spPr bwMode="auto">
          <a:xfrm>
            <a:off x="7961482" y="1632030"/>
            <a:ext cx="650706" cy="35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186" y="1567426"/>
            <a:ext cx="485264" cy="371227"/>
          </a:xfrm>
          <a:prstGeom prst="rect">
            <a:avLst/>
          </a:prstGeom>
        </p:spPr>
      </p:pic>
      <p:pic>
        <p:nvPicPr>
          <p:cNvPr id="72" name="Picture 66" descr="bp_logo_lr"/>
          <p:cNvPicPr>
            <a:picLocks noChangeAspect="1" noChangeArrowheads="1"/>
          </p:cNvPicPr>
          <p:nvPr/>
        </p:nvPicPr>
        <p:blipFill>
          <a:blip r:embed="rId12" cstate="print"/>
          <a:srcRect l="1666" t="16518" r="1666" b="13335"/>
          <a:stretch>
            <a:fillRect/>
          </a:stretch>
        </p:blipFill>
        <p:spPr bwMode="auto">
          <a:xfrm>
            <a:off x="631054" y="2606023"/>
            <a:ext cx="487897" cy="4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67" descr="Veolia_Logo_lr"/>
          <p:cNvPicPr>
            <a:picLocks noChangeAspect="1" noChangeArrowheads="1"/>
          </p:cNvPicPr>
          <p:nvPr/>
        </p:nvPicPr>
        <p:blipFill>
          <a:blip r:embed="rId13" cstate="print"/>
          <a:srcRect l="1666" t="2209" r="1666" b="2209"/>
          <a:stretch>
            <a:fillRect/>
          </a:stretch>
        </p:blipFill>
        <p:spPr bwMode="auto">
          <a:xfrm>
            <a:off x="1356769" y="2686380"/>
            <a:ext cx="696883" cy="2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68" descr="Valero-renewables_logo_LR"/>
          <p:cNvPicPr>
            <a:picLocks noChangeAspect="1" noChangeArrowheads="1"/>
          </p:cNvPicPr>
          <p:nvPr/>
        </p:nvPicPr>
        <p:blipFill>
          <a:blip r:embed="rId14" cstate="print"/>
          <a:srcRect l="15862" t="10844" r="15862" b="6506"/>
          <a:stretch>
            <a:fillRect/>
          </a:stretch>
        </p:blipFill>
        <p:spPr bwMode="auto">
          <a:xfrm>
            <a:off x="2251782" y="2591302"/>
            <a:ext cx="537689" cy="475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69" descr="Conoco_logo_lr"/>
          <p:cNvPicPr>
            <a:picLocks noChangeAspect="1" noChangeArrowheads="1"/>
          </p:cNvPicPr>
          <p:nvPr/>
        </p:nvPicPr>
        <p:blipFill>
          <a:blip r:embed="rId15" cstate="print"/>
          <a:srcRect l="4001" t="7742" r="4001" b="7742"/>
          <a:stretch>
            <a:fillRect/>
          </a:stretch>
        </p:blipFill>
        <p:spPr bwMode="auto">
          <a:xfrm>
            <a:off x="2958920" y="2654854"/>
            <a:ext cx="756635" cy="359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70" descr="Cargil lLogo_lr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781183" y="2594323"/>
            <a:ext cx="771768" cy="44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71" descr="Xcel Energy Logo_lr"/>
          <p:cNvPicPr>
            <a:picLocks noChangeAspect="1" noChangeArrowheads="1"/>
          </p:cNvPicPr>
          <p:nvPr/>
        </p:nvPicPr>
        <p:blipFill>
          <a:blip r:embed="rId17" cstate="print"/>
          <a:srcRect l="8334" t="23080" r="8334" b="23080"/>
          <a:stretch>
            <a:fillRect/>
          </a:stretch>
        </p:blipFill>
        <p:spPr bwMode="auto">
          <a:xfrm>
            <a:off x="4616111" y="2746911"/>
            <a:ext cx="754113" cy="17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72" descr="TOTAL LOGO_lr"/>
          <p:cNvPicPr>
            <a:picLocks noChangeAspect="1" noChangeArrowheads="1"/>
          </p:cNvPicPr>
          <p:nvPr/>
        </p:nvPicPr>
        <p:blipFill>
          <a:blip r:embed="rId18" cstate="print"/>
          <a:srcRect l="17502" t="11011" r="17502" b="11011"/>
          <a:stretch>
            <a:fillRect/>
          </a:stretch>
        </p:blipFill>
        <p:spPr bwMode="auto">
          <a:xfrm>
            <a:off x="5651797" y="2603702"/>
            <a:ext cx="334926" cy="45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73" descr="nestle purina logo_lr"/>
          <p:cNvPicPr>
            <a:picLocks noChangeAspect="1" noChangeArrowheads="1"/>
          </p:cNvPicPr>
          <p:nvPr/>
        </p:nvPicPr>
        <p:blipFill>
          <a:blip r:embed="rId19" cstate="print"/>
          <a:srcRect l="12001" t="15192" r="12001" b="15192"/>
          <a:stretch>
            <a:fillRect/>
          </a:stretch>
        </p:blipFill>
        <p:spPr bwMode="auto">
          <a:xfrm>
            <a:off x="6273195" y="2622066"/>
            <a:ext cx="723847" cy="43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90" descr="cummins_logo_lr"/>
          <p:cNvPicPr>
            <a:picLocks noChangeAspect="1" noChangeArrowheads="1"/>
          </p:cNvPicPr>
          <p:nvPr/>
        </p:nvPicPr>
        <p:blipFill>
          <a:blip r:embed="rId20" cstate="print"/>
          <a:srcRect l="7501" t="7799" r="10001" b="7799"/>
          <a:stretch>
            <a:fillRect/>
          </a:stretch>
        </p:blipFill>
        <p:spPr bwMode="auto">
          <a:xfrm>
            <a:off x="7254631" y="2635257"/>
            <a:ext cx="399682" cy="39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210" y="2777890"/>
            <a:ext cx="713026" cy="127896"/>
          </a:xfrm>
          <a:prstGeom prst="rect">
            <a:avLst/>
          </a:prstGeom>
        </p:spPr>
      </p:pic>
      <p:pic>
        <p:nvPicPr>
          <p:cNvPr id="82" name="Picture 74" descr="sunoco Logo_lr"/>
          <p:cNvPicPr>
            <a:picLocks noChangeAspect="1" noChangeArrowheads="1"/>
          </p:cNvPicPr>
          <p:nvPr/>
        </p:nvPicPr>
        <p:blipFill>
          <a:blip r:embed="rId22" cstate="print"/>
          <a:srcRect l="10001" t="14345" r="10001" b="14345"/>
          <a:stretch>
            <a:fillRect/>
          </a:stretch>
        </p:blipFill>
        <p:spPr bwMode="auto">
          <a:xfrm>
            <a:off x="584382" y="3176705"/>
            <a:ext cx="591579" cy="368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75" descr="beechnut_lr"/>
          <p:cNvPicPr>
            <a:picLocks noChangeAspect="1" noChangeArrowheads="1"/>
          </p:cNvPicPr>
          <p:nvPr/>
        </p:nvPicPr>
        <p:blipFill>
          <a:blip r:embed="rId23" cstate="print"/>
          <a:srcRect l="10001" t="16002" r="10001" b="20003"/>
          <a:stretch>
            <a:fillRect/>
          </a:stretch>
        </p:blipFill>
        <p:spPr bwMode="auto">
          <a:xfrm>
            <a:off x="1365541" y="3252182"/>
            <a:ext cx="674371" cy="268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Picture 76" descr="MOTIVA Refinery_SHELL_lr"/>
          <p:cNvPicPr>
            <a:picLocks noChangeAspect="1" noChangeArrowheads="1"/>
          </p:cNvPicPr>
          <p:nvPr/>
        </p:nvPicPr>
        <p:blipFill>
          <a:blip r:embed="rId24" cstate="print"/>
          <a:srcRect l="10001" t="22932" r="10001" b="22932"/>
          <a:stretch>
            <a:fillRect/>
          </a:stretch>
        </p:blipFill>
        <p:spPr bwMode="auto">
          <a:xfrm>
            <a:off x="2180660" y="3246737"/>
            <a:ext cx="696604" cy="204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77" descr="temple university_lr"/>
          <p:cNvPicPr>
            <a:picLocks noChangeAspect="1" noChangeArrowheads="1"/>
          </p:cNvPicPr>
          <p:nvPr/>
        </p:nvPicPr>
        <p:blipFill>
          <a:blip r:embed="rId25" cstate="print"/>
          <a:srcRect l="10001" t="18230" r="10001" b="18230"/>
          <a:stretch>
            <a:fillRect/>
          </a:stretch>
        </p:blipFill>
        <p:spPr bwMode="auto">
          <a:xfrm>
            <a:off x="3009362" y="3229698"/>
            <a:ext cx="682232" cy="23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78" descr="BUNGE_lr"/>
          <p:cNvPicPr>
            <a:picLocks noChangeAspect="1" noChangeArrowheads="1"/>
          </p:cNvPicPr>
          <p:nvPr/>
        </p:nvPicPr>
        <p:blipFill>
          <a:blip r:embed="rId26" cstate="print"/>
          <a:srcRect l="10001" t="23688" r="10001" b="23688"/>
          <a:stretch>
            <a:fillRect/>
          </a:stretch>
        </p:blipFill>
        <p:spPr bwMode="auto">
          <a:xfrm>
            <a:off x="3804653" y="3238026"/>
            <a:ext cx="740875" cy="20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Picture 79" descr="university of oklahoma_OU_logo_lr"/>
          <p:cNvPicPr>
            <a:picLocks noChangeAspect="1" noChangeArrowheads="1"/>
          </p:cNvPicPr>
          <p:nvPr/>
        </p:nvPicPr>
        <p:blipFill>
          <a:blip r:embed="rId27" cstate="print"/>
          <a:srcRect l="14001" t="11952" r="14001" b="14940"/>
          <a:stretch>
            <a:fillRect/>
          </a:stretch>
        </p:blipFill>
        <p:spPr bwMode="auto">
          <a:xfrm>
            <a:off x="4671892" y="3132983"/>
            <a:ext cx="652227" cy="4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" name="Picture 80" descr="DFW-Airport-Logo_lr"/>
          <p:cNvPicPr>
            <a:picLocks noChangeAspect="1" noChangeArrowheads="1"/>
          </p:cNvPicPr>
          <p:nvPr/>
        </p:nvPicPr>
        <p:blipFill>
          <a:blip r:embed="rId28" cstate="print"/>
          <a:srcRect l="12502" t="10190" r="12502" b="16983"/>
          <a:stretch>
            <a:fillRect/>
          </a:stretch>
        </p:blipFill>
        <p:spPr bwMode="auto">
          <a:xfrm>
            <a:off x="5514001" y="3139230"/>
            <a:ext cx="627353" cy="45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" name="Picture 81" descr="musco-family-olive-co-logo_lr"/>
          <p:cNvPicPr>
            <a:picLocks noChangeAspect="1" noChangeArrowheads="1"/>
          </p:cNvPicPr>
          <p:nvPr/>
        </p:nvPicPr>
        <p:blipFill>
          <a:blip r:embed="rId29" cstate="print"/>
          <a:srcRect l="12502" t="12859" r="12502" b="12859"/>
          <a:stretch>
            <a:fillRect/>
          </a:stretch>
        </p:blipFill>
        <p:spPr bwMode="auto">
          <a:xfrm>
            <a:off x="6353103" y="3137975"/>
            <a:ext cx="589006" cy="453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" name="Picture 92" descr="INVISTA LOGO_LR"/>
          <p:cNvPicPr>
            <a:picLocks noChangeAspect="1" noChangeArrowheads="1"/>
          </p:cNvPicPr>
          <p:nvPr/>
        </p:nvPicPr>
        <p:blipFill>
          <a:blip r:embed="rId30" cstate="print"/>
          <a:srcRect l="10399" t="11252" r="10399" b="11252"/>
          <a:stretch>
            <a:fillRect/>
          </a:stretch>
        </p:blipFill>
        <p:spPr bwMode="auto">
          <a:xfrm>
            <a:off x="7112248" y="3104794"/>
            <a:ext cx="702409" cy="47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" name="Picture 96" descr="Cameco logo_lr"/>
          <p:cNvPicPr>
            <a:picLocks noChangeAspect="1" noChangeArrowheads="1"/>
          </p:cNvPicPr>
          <p:nvPr/>
        </p:nvPicPr>
        <p:blipFill>
          <a:blip r:embed="rId31" cstate="print"/>
          <a:srcRect l="8002" t="7715" r="8002" b="7715"/>
          <a:stretch>
            <a:fillRect/>
          </a:stretch>
        </p:blipFill>
        <p:spPr bwMode="auto">
          <a:xfrm>
            <a:off x="7961310" y="3120034"/>
            <a:ext cx="599002" cy="469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Picture 42" descr="aventine renewable logo"/>
          <p:cNvPicPr>
            <a:picLocks noChangeAspect="1" noChangeArrowheads="1"/>
          </p:cNvPicPr>
          <p:nvPr/>
        </p:nvPicPr>
        <p:blipFill>
          <a:blip r:embed="rId3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767" t="1477"/>
          <a:stretch>
            <a:fillRect/>
          </a:stretch>
        </p:blipFill>
        <p:spPr bwMode="auto">
          <a:xfrm>
            <a:off x="1370356" y="4216601"/>
            <a:ext cx="657250" cy="393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Picture 82" descr="We Energies Logo_LR"/>
          <p:cNvPicPr>
            <a:picLocks noChangeAspect="1" noChangeArrowheads="1"/>
          </p:cNvPicPr>
          <p:nvPr/>
        </p:nvPicPr>
        <p:blipFill>
          <a:blip r:embed="rId33" cstate="print"/>
          <a:srcRect l="13847" t="19463" r="13847" b="19463"/>
          <a:stretch>
            <a:fillRect/>
          </a:stretch>
        </p:blipFill>
        <p:spPr bwMode="auto">
          <a:xfrm>
            <a:off x="585002" y="4199207"/>
            <a:ext cx="586414" cy="439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Picture 85" descr="Petrobank Logo_lr"/>
          <p:cNvPicPr>
            <a:picLocks noChangeAspect="1" noChangeArrowheads="1"/>
          </p:cNvPicPr>
          <p:nvPr/>
        </p:nvPicPr>
        <p:blipFill>
          <a:blip r:embed="rId34" cstate="print"/>
          <a:srcRect l="10001" t="9039" r="10001" b="9039"/>
          <a:stretch>
            <a:fillRect/>
          </a:stretch>
        </p:blipFill>
        <p:spPr bwMode="auto">
          <a:xfrm>
            <a:off x="3867463" y="4196211"/>
            <a:ext cx="594077" cy="40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86" descr="CONNACHER OIL_GAS LOGO_lr"/>
          <p:cNvPicPr>
            <a:picLocks noChangeAspect="1" noChangeArrowheads="1"/>
          </p:cNvPicPr>
          <p:nvPr/>
        </p:nvPicPr>
        <p:blipFill>
          <a:blip r:embed="rId35" cstate="print"/>
          <a:srcRect l="8002" t="15739" r="8002" b="15739"/>
          <a:stretch>
            <a:fillRect/>
          </a:stretch>
        </p:blipFill>
        <p:spPr bwMode="auto">
          <a:xfrm>
            <a:off x="7920678" y="3727623"/>
            <a:ext cx="726369" cy="30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Picture 87" descr="technip-logo_lr"/>
          <p:cNvPicPr>
            <a:picLocks noChangeAspect="1" noChangeArrowheads="1"/>
          </p:cNvPicPr>
          <p:nvPr/>
        </p:nvPicPr>
        <p:blipFill>
          <a:blip r:embed="rId36" cstate="print"/>
          <a:srcRect l="10001" t="18184" r="8002" b="18184"/>
          <a:stretch>
            <a:fillRect/>
          </a:stretch>
        </p:blipFill>
        <p:spPr bwMode="auto">
          <a:xfrm>
            <a:off x="7147565" y="3745396"/>
            <a:ext cx="659534" cy="28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Picture 88" descr="AK STEEL LOGO_LR"/>
          <p:cNvPicPr>
            <a:picLocks noChangeAspect="1" noChangeArrowheads="1"/>
          </p:cNvPicPr>
          <p:nvPr/>
        </p:nvPicPr>
        <p:blipFill>
          <a:blip r:embed="rId37" cstate="print"/>
          <a:srcRect l="13286" t="8890" r="13286" b="8890"/>
          <a:stretch>
            <a:fillRect/>
          </a:stretch>
        </p:blipFill>
        <p:spPr bwMode="auto">
          <a:xfrm>
            <a:off x="5632546" y="2111201"/>
            <a:ext cx="383907" cy="384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93" descr="canexus logo_lr"/>
          <p:cNvPicPr>
            <a:picLocks noChangeAspect="1" noChangeArrowheads="1"/>
          </p:cNvPicPr>
          <p:nvPr/>
        </p:nvPicPr>
        <p:blipFill>
          <a:blip r:embed="rId38" cstate="print"/>
          <a:srcRect l="10178" t="10214" r="10178" b="10214"/>
          <a:stretch>
            <a:fillRect/>
          </a:stretch>
        </p:blipFill>
        <p:spPr bwMode="auto">
          <a:xfrm>
            <a:off x="4664053" y="3656328"/>
            <a:ext cx="675435" cy="334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Picture 97" descr="PPL_PennsylvaniaPower&amp;Light_lr"/>
          <p:cNvPicPr>
            <a:picLocks noChangeAspect="1" noChangeArrowheads="1"/>
          </p:cNvPicPr>
          <p:nvPr/>
        </p:nvPicPr>
        <p:blipFill rotWithShape="1">
          <a:blip r:embed="rId39" cstate="print"/>
          <a:srcRect l="20003" t="15908" r="20003" b="18992"/>
          <a:stretch/>
        </p:blipFill>
        <p:spPr bwMode="auto">
          <a:xfrm>
            <a:off x="6419210" y="3670802"/>
            <a:ext cx="427334" cy="400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67" y="4275561"/>
            <a:ext cx="682232" cy="256087"/>
          </a:xfrm>
          <a:prstGeom prst="rect">
            <a:avLst/>
          </a:prstGeom>
        </p:spPr>
      </p:pic>
      <p:sp>
        <p:nvSpPr>
          <p:cNvPr id="103" name="Rectangle 2"/>
          <p:cNvSpPr>
            <a:spLocks noChangeArrowheads="1"/>
          </p:cNvSpPr>
          <p:nvPr/>
        </p:nvSpPr>
        <p:spPr bwMode="auto">
          <a:xfrm>
            <a:off x="2092146" y="4471969"/>
            <a:ext cx="866774" cy="167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600" b="1" dirty="0">
                <a:solidFill>
                  <a:srgbClr val="080808"/>
                </a:solidFill>
                <a:latin typeface="Arial Narrow" pitchFamily="34" charset="0"/>
              </a:rPr>
              <a:t>University of Colorado</a:t>
            </a:r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9" b="6996"/>
          <a:stretch/>
        </p:blipFill>
        <p:spPr>
          <a:xfrm>
            <a:off x="2272259" y="4215389"/>
            <a:ext cx="487829" cy="3098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300" y="2154760"/>
            <a:ext cx="734426" cy="3628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852" y="2124477"/>
            <a:ext cx="689931" cy="340501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227" y="3806191"/>
            <a:ext cx="708014" cy="144258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6" r="12247" b="21516"/>
          <a:stretch/>
        </p:blipFill>
        <p:spPr>
          <a:xfrm>
            <a:off x="529985" y="3699227"/>
            <a:ext cx="719585" cy="376690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12" r="3880" b="25118"/>
          <a:stretch/>
        </p:blipFill>
        <p:spPr>
          <a:xfrm>
            <a:off x="3812281" y="3683859"/>
            <a:ext cx="710731" cy="369005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976" y="2207871"/>
            <a:ext cx="686278" cy="173714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05" y="2057186"/>
            <a:ext cx="388790" cy="454995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79" y="2102136"/>
            <a:ext cx="694926" cy="403057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704" y="3706911"/>
            <a:ext cx="672659" cy="376689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 rotWithShape="1"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3" t="1" r="12681" b="-33357"/>
          <a:stretch/>
        </p:blipFill>
        <p:spPr>
          <a:xfrm>
            <a:off x="3811959" y="2134244"/>
            <a:ext cx="718334" cy="306655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24" y="2116486"/>
            <a:ext cx="533898" cy="375538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743" y="3674329"/>
            <a:ext cx="603705" cy="424640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1" y="2174443"/>
            <a:ext cx="626063" cy="240571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506" y="2213383"/>
            <a:ext cx="708014" cy="181744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536" y="3670808"/>
            <a:ext cx="611883" cy="430392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24" y="1616663"/>
            <a:ext cx="736929" cy="2785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10" y="4202876"/>
            <a:ext cx="637302" cy="3582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183" y="4205725"/>
            <a:ext cx="490754" cy="3703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348" y="4189523"/>
            <a:ext cx="719544" cy="4605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6" t="11848" r="25511" b="16080"/>
          <a:stretch/>
        </p:blipFill>
        <p:spPr>
          <a:xfrm>
            <a:off x="5593114" y="4196583"/>
            <a:ext cx="465171" cy="4133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015" y="4256773"/>
            <a:ext cx="672445" cy="29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96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-pass firetube heat recovery tube bundle.jpg"/>
          <p:cNvPicPr>
            <a:picLocks noChangeAspect="1"/>
          </p:cNvPicPr>
          <p:nvPr/>
        </p:nvPicPr>
        <p:blipFill rotWithShape="1">
          <a:blip r:embed="rId2"/>
          <a:srcRect l="22406" t="16178" b="4347"/>
          <a:stretch/>
        </p:blipFill>
        <p:spPr>
          <a:xfrm>
            <a:off x="6629399" y="1466851"/>
            <a:ext cx="2066471" cy="2031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22220" y="1344600"/>
            <a:ext cx="4049444" cy="355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defRPr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All 2-pass boilers include a shop-assembled enhanced heat recovery system which is also available for 3-pass boilers.</a:t>
            </a:r>
          </a:p>
          <a:p>
            <a:pPr marL="177800" indent="-169863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/>
            </a:pP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Low fire side pressure drop for better performance and minimal blower HP requirement.</a:t>
            </a:r>
          </a:p>
          <a:p>
            <a:pPr marL="177800" indent="-169863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/>
            </a:pP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Retains boiler footprint with minimal increase to height</a:t>
            </a:r>
          </a:p>
          <a:p>
            <a:pPr marL="177800" indent="-169863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/>
            </a:pP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Efficiency comparable or superior to 4-pass boilers without high back pressure and minimal difference </a:t>
            </a:r>
            <a:b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</a:b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in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temperatures.</a:t>
            </a:r>
          </a:p>
          <a:p>
            <a:pPr marL="177800" indent="-169863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/>
            </a:pP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Feedwater is preheated 50-70° above deaerator temperature, accelerating steam production and minimizing stress on components</a:t>
            </a:r>
          </a:p>
          <a:p>
            <a:pPr marL="194310" indent="-194310" defTabSz="285750">
              <a:spcBef>
                <a:spcPts val="140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/>
            </a:pPr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defTabSz="285750">
              <a:spcBef>
                <a:spcPts val="140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defRPr/>
            </a:pPr>
            <a:endParaRPr lang="en-US" sz="20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0697"/>
          <a:stretch/>
        </p:blipFill>
        <p:spPr bwMode="auto">
          <a:xfrm flipH="1">
            <a:off x="4580821" y="1311390"/>
            <a:ext cx="2494207" cy="350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354588" y="825261"/>
            <a:ext cx="8349983" cy="45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Enhanced Heat Recovery System</a:t>
            </a:r>
          </a:p>
        </p:txBody>
      </p:sp>
      <p:pic>
        <p:nvPicPr>
          <p:cNvPr id="17" name="Picture 14" descr="FRONTIER_LOGO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1841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extreme-duty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59" y="501634"/>
            <a:ext cx="165417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6166130" y="2811635"/>
            <a:ext cx="639271" cy="2544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690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 descr="Firetube_cutaway_cws-hr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8" t="12872" r="25891" b="14911"/>
          <a:stretch/>
        </p:blipFill>
        <p:spPr bwMode="auto">
          <a:xfrm>
            <a:off x="4246633" y="1276681"/>
            <a:ext cx="4441755" cy="355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95203" y="1333268"/>
            <a:ext cx="4147323" cy="235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7800" indent="-177800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Furnace and 1</a:t>
            </a:r>
            <a:r>
              <a:rPr lang="en-US" sz="2000" i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st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pass tubes </a:t>
            </a:r>
            <a:r>
              <a:rPr lang="en-US" sz="2000" i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share </a:t>
            </a:r>
            <a:r>
              <a:rPr lang="en-US" sz="2000" i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/>
            </a:r>
            <a:br>
              <a:rPr lang="en-US" sz="2000" i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</a:br>
            <a:r>
              <a:rPr lang="en-US" sz="2000" i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the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same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tubesheet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 at the back.</a:t>
            </a:r>
          </a:p>
          <a:p>
            <a:pPr marL="177800" indent="-177800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Exposed to the same temperature zone.</a:t>
            </a:r>
          </a:p>
          <a:p>
            <a:pPr marL="177800" indent="-177800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Reduces risk of leaking tubes or ligament cracks.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18118" y="817563"/>
            <a:ext cx="837027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Shared </a:t>
            </a:r>
            <a:r>
              <a:rPr lang="en-US" sz="2400" b="1" i="1" dirty="0" err="1">
                <a:solidFill>
                  <a:srgbClr val="0070C0"/>
                </a:solidFill>
                <a:latin typeface="Arial Narrow" pitchFamily="34" charset="0"/>
              </a:rPr>
              <a:t>Tubesheet</a:t>
            </a:r>
            <a:endParaRPr lang="en-US" sz="2400" b="1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2" name="Picture 14" descr="FRONTIER_LOGO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1841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extreme-dut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59" y="501634"/>
            <a:ext cx="165417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4240226" y="3288433"/>
            <a:ext cx="1187977" cy="2544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05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6" b="3098"/>
          <a:stretch/>
        </p:blipFill>
        <p:spPr>
          <a:xfrm flipH="1">
            <a:off x="5409564" y="1466850"/>
            <a:ext cx="3291842" cy="3206905"/>
          </a:xfrm>
          <a:prstGeom prst="rect">
            <a:avLst/>
          </a:prstGeom>
        </p:spPr>
      </p:pic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2487295" y="2857501"/>
            <a:ext cx="2949100" cy="51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622" tIns="65311" rIns="130622" bIns="65311"/>
          <a:lstStyle>
            <a:lvl1pPr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866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866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866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866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i="1" dirty="0">
                <a:latin typeface="Arial Narrow" pitchFamily="34" charset="0"/>
              </a:rPr>
              <a:t>Front and rear davit type doors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309934" y="1322773"/>
            <a:ext cx="4307442" cy="173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Less prone to thermal shock.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Less standby losses from rear door.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Less rear door swing requirements.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Refractory is eliminated in doors and smoke box areas.</a:t>
            </a:r>
            <a:r>
              <a:rPr lang="en-US" b="1" dirty="0">
                <a:solidFill>
                  <a:schemeClr val="bg2"/>
                </a:solidFill>
              </a:rPr>
              <a:t/>
            </a:r>
            <a:br>
              <a:rPr lang="en-US" b="1" dirty="0">
                <a:solidFill>
                  <a:schemeClr val="bg2"/>
                </a:solidFill>
              </a:rPr>
            </a:b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42394" y="817563"/>
            <a:ext cx="837027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Standard Wetback Features</a:t>
            </a:r>
          </a:p>
        </p:txBody>
      </p:sp>
      <p:pic>
        <p:nvPicPr>
          <p:cNvPr id="14" name="Picture 14" descr="FRONTIER_LOGO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1841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extreme-dut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59" y="501634"/>
            <a:ext cx="165417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45253E6-52A9-4704-8D46-3F8E3D76E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0313" y="3286126"/>
            <a:ext cx="3028950" cy="85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622" tIns="65311" rIns="130622" bIns="65311"/>
          <a:lstStyle>
            <a:lvl1pPr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866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866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866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866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866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i="1" dirty="0">
                <a:latin typeface="Arial Narrow" pitchFamily="34" charset="0"/>
              </a:rPr>
              <a:t>Reinforced sheet metal skin provides durable and </a:t>
            </a:r>
            <a:r>
              <a:rPr lang="en-US" altLang="en-US" sz="1600" b="1" i="1" dirty="0" smtClean="0">
                <a:latin typeface="Arial Narrow" pitchFamily="34" charset="0"/>
              </a:rPr>
              <a:t>long-</a:t>
            </a:r>
            <a:br>
              <a:rPr lang="en-US" altLang="en-US" sz="1600" b="1" i="1" dirty="0" smtClean="0">
                <a:latin typeface="Arial Narrow" pitchFamily="34" charset="0"/>
              </a:rPr>
            </a:br>
            <a:r>
              <a:rPr lang="en-US" altLang="en-US" sz="1600" b="1" i="1" dirty="0" smtClean="0">
                <a:latin typeface="Arial Narrow" pitchFamily="34" charset="0"/>
              </a:rPr>
              <a:t>lasting </a:t>
            </a:r>
            <a:r>
              <a:rPr lang="en-US" altLang="en-US" sz="1600" b="1" i="1" dirty="0">
                <a:latin typeface="Arial Narrow" pitchFamily="34" charset="0"/>
              </a:rPr>
              <a:t>cover for rear insulation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5172851" y="2944582"/>
            <a:ext cx="779238" cy="2544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5172852" y="3608869"/>
            <a:ext cx="1244132" cy="2544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42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7" descr="Frontier Piping"/>
          <p:cNvPicPr>
            <a:picLocks noChangeAspect="1" noChangeArrowheads="1"/>
          </p:cNvPicPr>
          <p:nvPr/>
        </p:nvPicPr>
        <p:blipFill rotWithShape="1">
          <a:blip r:embed="rId2"/>
          <a:srcRect t="1374" b="1444"/>
          <a:stretch/>
        </p:blipFill>
        <p:spPr bwMode="auto">
          <a:xfrm>
            <a:off x="5515200" y="1470602"/>
            <a:ext cx="3171600" cy="31873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95427" y="1334641"/>
            <a:ext cx="5352814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defTabSz="228600">
              <a:spcAft>
                <a:spcPts val="1200"/>
              </a:spcAft>
              <a:defRPr/>
            </a:pP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The </a:t>
            </a:r>
            <a:r>
              <a:rPr lang="en-US" i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Frontier </a:t>
            </a:r>
            <a:r>
              <a:rPr lang="en-US" i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Wetback Series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does not use couplings </a:t>
            </a:r>
            <a:r>
              <a:rPr lang="en-US" i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in </a:t>
            </a:r>
            <a:r>
              <a:rPr lang="en-US" i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/>
            </a:r>
            <a:br>
              <a:rPr lang="en-US" i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</a:br>
            <a:r>
              <a:rPr lang="en-US" i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water or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blowdown piping.</a:t>
            </a:r>
          </a:p>
          <a:p>
            <a:pPr marL="176213" indent="-176213" defTabSz="228600"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All joints are slip-on flanges.</a:t>
            </a:r>
          </a:p>
          <a:p>
            <a:pPr marL="176213" indent="-176213" defTabSz="228600"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Elbows and T's are socket welded for the 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Wetback series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.</a:t>
            </a:r>
          </a:p>
          <a:p>
            <a:pPr marL="176213" indent="-176213" defTabSz="228600"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Crosses have nipples and caps for cleaning access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.</a:t>
            </a:r>
          </a:p>
        </p:txBody>
      </p:sp>
      <p:pic>
        <p:nvPicPr>
          <p:cNvPr id="10" name="Picture 14" descr="FRONTIER_LOGO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1841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extreme-dut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59" y="501634"/>
            <a:ext cx="165417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58578" y="817563"/>
            <a:ext cx="837027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Arial Narrow" pitchFamily="34" charset="0"/>
              </a:rPr>
              <a:t>Additional Standard </a:t>
            </a:r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Wetback Features</a:t>
            </a:r>
          </a:p>
        </p:txBody>
      </p:sp>
    </p:spTree>
    <p:extLst>
      <p:ext uri="{BB962C8B-B14F-4D97-AF65-F5344CB8AC3E}">
        <p14:creationId xmlns:p14="http://schemas.microsoft.com/office/powerpoint/2010/main" val="3626158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318026" y="1338957"/>
            <a:ext cx="4186238" cy="424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A true, full-sized fireside “manway”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Industrial quality sight glass assembly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Hinge and davit allows fast opening and closing, minimizing down time.</a:t>
            </a:r>
          </a:p>
          <a:p>
            <a:pPr marL="177800" indent="-177800"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Manway design + split front and rear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davited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door minimizes manpower and equipment requirements when periodic maintenance is required.</a:t>
            </a:r>
            <a:r>
              <a:rPr lang="en-US" b="1" dirty="0">
                <a:solidFill>
                  <a:schemeClr val="bg2"/>
                </a:solidFill>
              </a:rPr>
              <a:t/>
            </a:r>
            <a:br>
              <a:rPr lang="en-US" b="1" dirty="0">
                <a:solidFill>
                  <a:schemeClr val="bg2"/>
                </a:solidFill>
              </a:rPr>
            </a:b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50486" y="817563"/>
            <a:ext cx="837027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18669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defRPr/>
            </a:pPr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24-inch </a:t>
            </a:r>
            <a:r>
              <a:rPr lang="en-US" sz="2400" b="1" i="1" dirty="0" smtClean="0">
                <a:solidFill>
                  <a:srgbClr val="0070C0"/>
                </a:solidFill>
                <a:latin typeface="Arial Narrow" pitchFamily="34" charset="0"/>
              </a:rPr>
              <a:t>Rear Fireside Access</a:t>
            </a:r>
            <a:endParaRPr lang="en-US" sz="2400" b="1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4" name="Picture 14" descr="FRONTIER_LOGO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1841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extreme-dut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59" y="501634"/>
            <a:ext cx="165417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427782-6171-4542-A18B-C8F631A35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565" y="1466850"/>
            <a:ext cx="3978823" cy="319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31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04413" y="1337379"/>
            <a:ext cx="5157432" cy="3346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174625" indent="-174625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Designed to optimize water circulation</a:t>
            </a:r>
          </a:p>
          <a:p>
            <a:pPr marL="347663" indent="-176213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Unrestricted water circulation</a:t>
            </a:r>
          </a:p>
          <a:p>
            <a:pPr marL="347663" indent="-176213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Non-dissolved solids fall to bottom</a:t>
            </a:r>
          </a:p>
          <a:p>
            <a:pPr marL="347663" indent="-176213" defTabSz="285750">
              <a:spcAft>
                <a:spcPts val="18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Easily flushed</a:t>
            </a:r>
          </a:p>
          <a:p>
            <a:pPr marL="174625" indent="-174625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Engineered for long-term performance</a:t>
            </a:r>
          </a:p>
          <a:p>
            <a:pPr marL="347663" indent="-176213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Centerline furnace design incorporates two tube sheets and a centrally located furnace achieving uniform stress with minimal difference in tube sheet temperatures</a:t>
            </a:r>
          </a:p>
          <a:p>
            <a:pPr marL="347663" indent="-176213" defTabSz="28575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Centerline furnace design also allows for smaller back door - easier to open and close for maintenance, eliminates refractory bridge which is costly to maintain.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50486" y="820457"/>
            <a:ext cx="837027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3-Pass </a:t>
            </a:r>
            <a:r>
              <a:rPr lang="en-US" sz="2400" b="1" i="1" dirty="0" err="1">
                <a:solidFill>
                  <a:srgbClr val="0070C0"/>
                </a:solidFill>
                <a:latin typeface="Arial Narrow" pitchFamily="34" charset="0"/>
              </a:rPr>
              <a:t>Dryback</a:t>
            </a:r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Arial Narrow" pitchFamily="34" charset="0"/>
              </a:rPr>
              <a:t>Firetube</a:t>
            </a:r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 Series</a:t>
            </a:r>
          </a:p>
        </p:txBody>
      </p:sp>
      <p:pic>
        <p:nvPicPr>
          <p:cNvPr id="7" name="Picture 14" descr="FRONTIER_LOGO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4" y="4184187"/>
            <a:ext cx="23780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5" b="5206"/>
          <a:stretch/>
        </p:blipFill>
        <p:spPr>
          <a:xfrm>
            <a:off x="5494215" y="2938096"/>
            <a:ext cx="3194171" cy="17275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" t="20343" r="5497" b="2439"/>
          <a:stretch/>
        </p:blipFill>
        <p:spPr>
          <a:xfrm>
            <a:off x="5494215" y="1162050"/>
            <a:ext cx="3194171" cy="172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57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42394" y="817563"/>
            <a:ext cx="837027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3-Pass Dryback Firetube Series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" b="1122"/>
          <a:stretch/>
        </p:blipFill>
        <p:spPr>
          <a:xfrm>
            <a:off x="1537487" y="1466850"/>
            <a:ext cx="6081671" cy="2971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3D9A33C-1933-43E1-9E3D-73C81838BFE7}"/>
              </a:ext>
            </a:extLst>
          </p:cNvPr>
          <p:cNvSpPr txBox="1"/>
          <p:nvPr/>
        </p:nvSpPr>
        <p:spPr>
          <a:xfrm>
            <a:off x="358509" y="4447712"/>
            <a:ext cx="8232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NOTE: 2-Pass Design, “Rifled” Tubes, and Integral Economizer are available upon </a:t>
            </a:r>
            <a:r>
              <a:rPr lang="en-US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request.</a:t>
            </a:r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2727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59378" y="821889"/>
            <a:ext cx="8223814" cy="517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3-Pass Dryback Firetube Series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B3427C-BAAD-4FC5-9402-BD4D86C993FB}"/>
              </a:ext>
            </a:extLst>
          </p:cNvPr>
          <p:cNvSpPr txBox="1"/>
          <p:nvPr/>
        </p:nvSpPr>
        <p:spPr>
          <a:xfrm>
            <a:off x="354216" y="1352950"/>
            <a:ext cx="446484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Centerline furnace benefits</a:t>
            </a:r>
          </a:p>
          <a:p>
            <a:endParaRPr lang="en-US" sz="8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marL="177800" indent="-177800">
              <a:spcAft>
                <a:spcPts val="1200"/>
              </a:spcAft>
              <a:buFont typeface="Wingdings" charset="2"/>
              <a:buChar char="§"/>
            </a:pPr>
            <a:r>
              <a:rPr lang="en-US" sz="17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Ample distance from burner centerline to floor to accommodate virtually all types of burner designs</a:t>
            </a:r>
          </a:p>
          <a:p>
            <a:pPr marL="177800" indent="-177800">
              <a:spcAft>
                <a:spcPts val="1200"/>
              </a:spcAft>
              <a:buFont typeface="Wingdings" charset="2"/>
              <a:buChar char="§"/>
            </a:pPr>
            <a:r>
              <a:rPr lang="en-US" sz="17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Allows even distribution of heat in the rear tube sheet </a:t>
            </a:r>
          </a:p>
          <a:p>
            <a:pPr marL="177800" indent="-177800">
              <a:spcAft>
                <a:spcPts val="1200"/>
              </a:spcAft>
              <a:buFont typeface="Wingdings" charset="2"/>
              <a:buChar char="§"/>
            </a:pPr>
            <a:r>
              <a:rPr lang="en-US" sz="17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Likewise rear refractory does not see large temperature differentials</a:t>
            </a:r>
          </a:p>
          <a:p>
            <a:pPr marL="177800" indent="-177800">
              <a:spcAft>
                <a:spcPts val="1200"/>
              </a:spcAft>
              <a:buFont typeface="Wingdings" charset="2"/>
              <a:buChar char="§"/>
            </a:pPr>
            <a:r>
              <a:rPr lang="en-US" sz="17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Promotes excellent water circulation, minimizing thermal shock related concerns.</a:t>
            </a:r>
          </a:p>
          <a:p>
            <a:endParaRPr lang="en-US" sz="1600" i="1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344719-1C8B-4BAD-A64C-842EE2B807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40" y="1466849"/>
            <a:ext cx="3959204" cy="319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75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50417" y="824391"/>
            <a:ext cx="8223814" cy="517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3-Pass Dryback Firetube Series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B391210-866F-4A71-A53B-942DB48D56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95"/>
                    </a14:imgEffect>
                    <a14:imgEffect>
                      <a14:saturation sat="119000"/>
                    </a14:imgEffect>
                    <a14:imgEffect>
                      <a14:brightnessContrast bright="38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23" r="15704"/>
          <a:stretch/>
        </p:blipFill>
        <p:spPr>
          <a:xfrm>
            <a:off x="5985647" y="1466850"/>
            <a:ext cx="2702741" cy="26763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B3427C-BAAD-4FC5-9402-BD4D86C993FB}"/>
              </a:ext>
            </a:extLst>
          </p:cNvPr>
          <p:cNvSpPr txBox="1"/>
          <p:nvPr/>
        </p:nvSpPr>
        <p:spPr>
          <a:xfrm>
            <a:off x="338030" y="1361042"/>
            <a:ext cx="5504419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Victory designed hinge and davit assembly</a:t>
            </a:r>
          </a:p>
          <a:p>
            <a:pPr marL="171450" indent="-171450">
              <a:buFont typeface="Wingdings" charset="2"/>
              <a:buChar char="§"/>
            </a:pPr>
            <a:endParaRPr lang="en-US" sz="8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Includes bearings for years of reliable and safe operation when opening for cleaning, maintenance, and inspection</a:t>
            </a:r>
          </a:p>
          <a:p>
            <a:pPr marL="177800" indent="-177800"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designed so that only minimal manpower and no additional equipment is needed</a:t>
            </a:r>
          </a:p>
          <a:p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Rear door assembly includes superior quality 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refractory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material </a:t>
            </a:r>
          </a:p>
          <a:p>
            <a:endParaRPr lang="en-US" sz="8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Special refractory has an expansion modulus of 0.00, from ambient to 3,000+ degrees</a:t>
            </a: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Virtually impervious to expansion-related stress cracking</a:t>
            </a:r>
          </a:p>
          <a:p>
            <a:pPr marL="177800" indent="-177800"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No bridge or arch which is a common failure point on competitors’ </a:t>
            </a:r>
            <a:r>
              <a:rPr lang="en-US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dryback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designs</a:t>
            </a:r>
          </a:p>
          <a:p>
            <a:endParaRPr lang="en-US" sz="1600" b="1" i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6416984" y="1928682"/>
            <a:ext cx="779238" cy="2544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5810081" y="3282227"/>
            <a:ext cx="1244132" cy="2544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556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F6D985-5760-4EDA-BAFC-068043FDC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12" y="820455"/>
            <a:ext cx="8229600" cy="477441"/>
          </a:xfrm>
        </p:spPr>
        <p:txBody>
          <a:bodyPr/>
          <a:lstStyle/>
          <a:p>
            <a:pPr algn="l"/>
            <a:r>
              <a:rPr lang="en-US" sz="24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Waste Heat Recovery (HRSG)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B34D95-3260-40B1-892E-A14585E2D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004" y="1361991"/>
            <a:ext cx="8229600" cy="563913"/>
          </a:xfrm>
        </p:spPr>
        <p:txBody>
          <a:bodyPr/>
          <a:lstStyle/>
          <a:p>
            <a:pPr marL="0" indent="0">
              <a:buNone/>
            </a:pP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Our experienced and talented engineering team stands ready to meet your specific needs!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9ECB8AD-93CB-4866-A684-CE61B935A4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61" y="1900110"/>
            <a:ext cx="3730428" cy="27655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453D7D0-DC1C-4E3D-94DF-9509A689E54F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54" b="6334"/>
          <a:stretch/>
        </p:blipFill>
        <p:spPr>
          <a:xfrm>
            <a:off x="800100" y="1900110"/>
            <a:ext cx="3735478" cy="276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068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9984" y="830343"/>
            <a:ext cx="8460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The </a:t>
            </a:r>
            <a:r>
              <a:rPr lang="en-US" sz="2400" b="1" i="1" dirty="0" err="1">
                <a:solidFill>
                  <a:srgbClr val="0070C0"/>
                </a:solidFill>
                <a:latin typeface="Arial Narrow" pitchFamily="34" charset="0"/>
              </a:rPr>
              <a:t>Firetube</a:t>
            </a:r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 Steam Team!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55613" y="2641759"/>
            <a:ext cx="92810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JOHN VISKUP</a:t>
            </a:r>
          </a:p>
          <a:p>
            <a:pPr algn="ctr"/>
            <a:r>
              <a:rPr lang="en-US" sz="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CEO / PRESIDENT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41" b="12847"/>
          <a:stretch/>
        </p:blipFill>
        <p:spPr>
          <a:xfrm>
            <a:off x="6725607" y="3175340"/>
            <a:ext cx="914400" cy="1150937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07" t="4630" r="507" b="12037"/>
          <a:stretch/>
        </p:blipFill>
        <p:spPr>
          <a:xfrm>
            <a:off x="1501095" y="1465243"/>
            <a:ext cx="914400" cy="1143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98544" y="2641759"/>
            <a:ext cx="92810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AL WASINGER</a:t>
            </a:r>
          </a:p>
          <a:p>
            <a:pPr algn="ctr"/>
            <a:r>
              <a:rPr lang="en-US" sz="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VP / OPERATIONS</a:t>
            </a:r>
          </a:p>
        </p:txBody>
      </p:sp>
      <p:pic>
        <p:nvPicPr>
          <p:cNvPr id="17" name="Picture 16"/>
          <p:cNvPicPr>
            <a:picLocks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8" t="1591" r="6703" b="22669"/>
          <a:stretch/>
        </p:blipFill>
        <p:spPr>
          <a:xfrm>
            <a:off x="2546577" y="1465243"/>
            <a:ext cx="914400" cy="1143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97025" y="2641759"/>
            <a:ext cx="98901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OREN HARDESTY</a:t>
            </a:r>
          </a:p>
          <a:p>
            <a:pPr algn="ctr"/>
            <a:r>
              <a:rPr lang="en-US" sz="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NATIONAL SALES MGR </a:t>
            </a:r>
            <a:r>
              <a:rPr lang="mr-IN" sz="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–</a:t>
            </a:r>
            <a:r>
              <a:rPr lang="en-US" sz="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PACKAGE BOILERS</a:t>
            </a:r>
          </a:p>
        </p:txBody>
      </p:sp>
      <p:pic>
        <p:nvPicPr>
          <p:cNvPr id="8" name="Picture 7"/>
          <p:cNvPicPr>
            <a:picLocks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  <a14:imgEffect>
                      <a14:brightnessContrast bright="14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5" t="4237" r="3888" b="17501"/>
          <a:stretch/>
        </p:blipFill>
        <p:spPr>
          <a:xfrm>
            <a:off x="5683023" y="1465243"/>
            <a:ext cx="914400" cy="1143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601817" y="2641759"/>
            <a:ext cx="98901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CLAY VISKUP</a:t>
            </a:r>
          </a:p>
          <a:p>
            <a:pPr algn="ctr"/>
            <a:r>
              <a:rPr lang="en-US" sz="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SALES APPLICATION ENGINEER</a:t>
            </a:r>
          </a:p>
        </p:txBody>
      </p:sp>
      <p:pic>
        <p:nvPicPr>
          <p:cNvPr id="14" name="Picture 13"/>
          <p:cNvPicPr>
            <a:picLocks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  <a14:imgEffect>
                      <a14:brightnessContrast bright="5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1" r="-1" b="18123"/>
          <a:stretch/>
        </p:blipFill>
        <p:spPr>
          <a:xfrm>
            <a:off x="3592059" y="1465243"/>
            <a:ext cx="914400" cy="1143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531018" y="2641759"/>
            <a:ext cx="98901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JIM ATKINSON</a:t>
            </a:r>
          </a:p>
          <a:p>
            <a:pPr algn="ctr"/>
            <a:r>
              <a:rPr lang="en-US" sz="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REGIONAL SALES MGR </a:t>
            </a:r>
            <a:r>
              <a:rPr lang="mr-IN" sz="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–</a:t>
            </a:r>
            <a:r>
              <a:rPr lang="en-US" sz="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FIRETUBE DIVISION</a:t>
            </a:r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  <a14:imgEffect>
                      <a14:brightnessContrast bright="21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8" t="1443" r="288" b="13371"/>
          <a:stretch/>
        </p:blipFill>
        <p:spPr>
          <a:xfrm>
            <a:off x="6728505" y="1465243"/>
            <a:ext cx="914400" cy="1143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686610" y="2641759"/>
            <a:ext cx="98901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BRANDON CHAPPELL</a:t>
            </a:r>
          </a:p>
          <a:p>
            <a:pPr algn="ctr"/>
            <a:r>
              <a:rPr lang="en-US" sz="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SALES APPLICATION ENGINEER</a:t>
            </a:r>
          </a:p>
        </p:txBody>
      </p:sp>
      <p:pic>
        <p:nvPicPr>
          <p:cNvPr id="16" name="Picture 15"/>
          <p:cNvPicPr>
            <a:picLocks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  <a14:imgEffect>
                      <a14:brightnessContrast bright="17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" t="4085" r="-2061" b="11571"/>
          <a:stretch/>
        </p:blipFill>
        <p:spPr>
          <a:xfrm>
            <a:off x="2545611" y="3183277"/>
            <a:ext cx="914400" cy="1143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493264" y="4356440"/>
            <a:ext cx="98901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MORGAN MARKEY</a:t>
            </a:r>
          </a:p>
          <a:p>
            <a:pPr algn="ctr"/>
            <a:r>
              <a:rPr lang="en-US" sz="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DESIGN ENGINEER</a:t>
            </a:r>
          </a:p>
        </p:txBody>
      </p:sp>
      <p:pic>
        <p:nvPicPr>
          <p:cNvPr id="15" name="Picture 14"/>
          <p:cNvPicPr>
            <a:picLocks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  <a14:imgEffect>
                      <a14:brightnessContrast bright="21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9" t="3460" r="8369" b="21535"/>
          <a:stretch/>
        </p:blipFill>
        <p:spPr>
          <a:xfrm>
            <a:off x="3590610" y="3183277"/>
            <a:ext cx="914400" cy="1143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549092" y="4356440"/>
            <a:ext cx="98901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KRISHNA PERIVILLI</a:t>
            </a:r>
          </a:p>
          <a:p>
            <a:pPr algn="ctr"/>
            <a:r>
              <a:rPr lang="en-US" sz="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DESIGN ENGINEER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6537"/>
                    </a14:imgEffect>
                    <a14:imgEffect>
                      <a14:saturation sat="0"/>
                    </a14:imgEffect>
                    <a14:imgEffect>
                      <a14:brightnessContrast bright="33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" t="3698" b="14343"/>
          <a:stretch/>
        </p:blipFill>
        <p:spPr>
          <a:xfrm>
            <a:off x="1500612" y="3176112"/>
            <a:ext cx="914400" cy="115016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437436" y="4356440"/>
            <a:ext cx="98901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JEFF VANDERMAAS</a:t>
            </a:r>
          </a:p>
          <a:p>
            <a:pPr algn="ctr"/>
            <a:r>
              <a:rPr lang="en-US" sz="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DIRECTOR OF TRANSPORTATION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0"/>
                    </a14:imgEffect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5" r="5594" b="24519"/>
          <a:stretch/>
        </p:blipFill>
        <p:spPr>
          <a:xfrm>
            <a:off x="7773988" y="1465243"/>
            <a:ext cx="914400" cy="115093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733303" y="2641759"/>
            <a:ext cx="98901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JAMIE WHALEN</a:t>
            </a:r>
          </a:p>
          <a:p>
            <a:pPr algn="ctr"/>
            <a:r>
              <a:rPr lang="en-US" sz="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SENIOR PROJECT MANAGER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06282" y="4356440"/>
            <a:ext cx="98901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CHARLES SWALLOW</a:t>
            </a:r>
          </a:p>
          <a:p>
            <a:pPr algn="ctr"/>
            <a:r>
              <a:rPr lang="en-US" sz="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MARKETING MANAGER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9066"/>
                    </a14:imgEffect>
                    <a14:imgEffect>
                      <a14:saturation sat="0"/>
                    </a14:imgEffect>
                    <a14:imgEffect>
                      <a14:brightnessContrast bright="22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96" t="5423" r="8820" b="23144"/>
          <a:stretch/>
        </p:blipFill>
        <p:spPr>
          <a:xfrm>
            <a:off x="4635609" y="3186275"/>
            <a:ext cx="914400" cy="114000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04920" y="4356440"/>
            <a:ext cx="98901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BRANDON MCCOY</a:t>
            </a:r>
          </a:p>
          <a:p>
            <a:pPr algn="ctr"/>
            <a:r>
              <a:rPr lang="en-US" sz="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GRAPHIC / CAD PRODUCT SPECIALIST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0"/>
                    </a14:imgEffect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5" t="4167" r="-1595" b="11921"/>
          <a:stretch/>
        </p:blipFill>
        <p:spPr>
          <a:xfrm>
            <a:off x="455613" y="3175340"/>
            <a:ext cx="914400" cy="115093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9562" y="4351856"/>
            <a:ext cx="98901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TERRY OSBORNE</a:t>
            </a:r>
          </a:p>
          <a:p>
            <a:pPr algn="ctr"/>
            <a:r>
              <a:rPr lang="en-US" sz="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PLANT MANAGER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95" t="3205" r="10726" b="16217"/>
          <a:stretch/>
        </p:blipFill>
        <p:spPr>
          <a:xfrm>
            <a:off x="7770609" y="3175340"/>
            <a:ext cx="914400" cy="1150937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7758809" y="4356440"/>
            <a:ext cx="98901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JEFF ANDERSON</a:t>
            </a:r>
          </a:p>
          <a:p>
            <a:pPr algn="ctr"/>
            <a:r>
              <a:rPr lang="en-US" sz="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DIGITAL MEDIA</a:t>
            </a:r>
          </a:p>
        </p:txBody>
      </p:sp>
      <p:pic>
        <p:nvPicPr>
          <p:cNvPr id="49" name="Picture 48"/>
          <p:cNvPicPr>
            <a:picLocks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colorTemperature colorTemp="6714"/>
                    </a14:imgEffect>
                    <a14:imgEffect>
                      <a14:saturation sat="0"/>
                    </a14:imgEffect>
                    <a14:imgEffect>
                      <a14:brightnessContrast bright="21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1" t="5493" r="11339" b="14150"/>
          <a:stretch/>
        </p:blipFill>
        <p:spPr>
          <a:xfrm>
            <a:off x="5680608" y="3183277"/>
            <a:ext cx="914400" cy="114300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5651097" y="4356440"/>
            <a:ext cx="98901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BILL FIELD</a:t>
            </a:r>
          </a:p>
          <a:p>
            <a:pPr algn="ctr"/>
            <a:r>
              <a:rPr lang="en-US" sz="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MARKETING AND COMMINICATIONS</a:t>
            </a:r>
          </a:p>
        </p:txBody>
      </p:sp>
      <p:pic>
        <p:nvPicPr>
          <p:cNvPr id="52" name="Picture 51"/>
          <p:cNvPicPr>
            <a:picLocks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harpenSoften amount="5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4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8" t="14820" r="31003" b="61644"/>
          <a:stretch/>
        </p:blipFill>
        <p:spPr>
          <a:xfrm>
            <a:off x="4637541" y="1466850"/>
            <a:ext cx="914400" cy="114300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615811" y="2636261"/>
            <a:ext cx="98901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VICTOR CHAVARRIA </a:t>
            </a:r>
          </a:p>
          <a:p>
            <a:pPr algn="ctr"/>
            <a:r>
              <a:rPr lang="en-US" sz="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LATIN AMERICA SALES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harpenSoften amount="37000"/>
                    </a14:imgEffect>
                    <a14:imgEffect>
                      <a14:saturation sat="0"/>
                    </a14:imgEffect>
                    <a14:imgEffect>
                      <a14:brightnessContrast bright="19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6449" r="14814" b="16690"/>
          <a:stretch/>
        </p:blipFill>
        <p:spPr>
          <a:xfrm>
            <a:off x="455613" y="1475650"/>
            <a:ext cx="914400" cy="114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50417" y="1248366"/>
            <a:ext cx="8607466" cy="427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8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We are a forward-thinking, innovative company that is not shackled to the old ways 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of doing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things.  You won’t hear “…because that’s the way we’ve always done it” from us!</a:t>
            </a:r>
          </a:p>
          <a:p>
            <a:endParaRPr lang="en-US" sz="8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We bring the engineering expertise and “can do” spirit that is vital to 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conducting business </a:t>
            </a:r>
            <a:b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</a:b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in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the industrial market to the </a:t>
            </a:r>
            <a:r>
              <a:rPr lang="en-US" i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firetube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boiler business</a:t>
            </a:r>
          </a:p>
          <a:p>
            <a:endParaRPr lang="en-US" sz="8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We challenge anyone to compare our facilities and craftsmen with 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others.  </a:t>
            </a:r>
            <a:b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</a:b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Visitors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are welcome anytime! 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We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guarantee that you will leave impressed.</a:t>
            </a:r>
          </a:p>
          <a:p>
            <a:endParaRPr lang="en-US" sz="8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                    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     is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not just a catchy phrase.  We take it very seriously.  </a:t>
            </a:r>
          </a:p>
          <a:p>
            <a:endParaRPr lang="en-US" sz="8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How important is the longevity of your purchase?  </a:t>
            </a:r>
          </a:p>
          <a:p>
            <a:endParaRPr lang="en-US" sz="8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How important is less costly maintenance and minimal downtime to your facility?</a:t>
            </a:r>
          </a:p>
          <a:p>
            <a:pPr algn="ctr"/>
            <a:endParaRPr lang="en-US" sz="2400" b="1" i="1" dirty="0">
              <a:solidFill>
                <a:srgbClr val="0070C0"/>
              </a:solidFill>
              <a:latin typeface="Arial Narrow" pitchFamily="34" charset="0"/>
            </a:endParaRPr>
          </a:p>
          <a:p>
            <a:pPr algn="ctr"/>
            <a:endParaRPr lang="en-US" sz="2400" b="1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59378" y="821889"/>
            <a:ext cx="8223814" cy="517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Arial Narrow" pitchFamily="34" charset="0"/>
              </a:rPr>
              <a:t>Why you should consider Victory Energy</a:t>
            </a:r>
            <a:endParaRPr lang="en-US" sz="2400" b="1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6" name="Picture 9" descr="extreme-dut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8795">
            <a:off x="723250" y="3209764"/>
            <a:ext cx="1327204" cy="82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622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5" b="8345"/>
          <a:stretch/>
        </p:blipFill>
        <p:spPr>
          <a:xfrm>
            <a:off x="0" y="487180"/>
            <a:ext cx="9144000" cy="4656320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2843" y="817562"/>
            <a:ext cx="8370270" cy="94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i="1" dirty="0">
                <a:solidFill>
                  <a:schemeClr val="bg1"/>
                </a:solidFill>
                <a:latin typeface="Arial Narrow" pitchFamily="34" charset="0"/>
              </a:rPr>
              <a:t>Follow A Leader</a:t>
            </a:r>
          </a:p>
        </p:txBody>
      </p:sp>
    </p:spTree>
    <p:extLst>
      <p:ext uri="{BB962C8B-B14F-4D97-AF65-F5344CB8AC3E}">
        <p14:creationId xmlns:p14="http://schemas.microsoft.com/office/powerpoint/2010/main" val="3302032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35" t="21575" r="6238" b="20882"/>
          <a:stretch/>
        </p:blipFill>
        <p:spPr>
          <a:xfrm>
            <a:off x="4630849" y="1470025"/>
            <a:ext cx="4059936" cy="1563624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2843" y="817563"/>
            <a:ext cx="837027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Manufacturing Facilities Equipped to Meet Market Demand</a:t>
            </a:r>
          </a:p>
        </p:txBody>
      </p:sp>
      <p:pic>
        <p:nvPicPr>
          <p:cNvPr id="148" name="Picture 14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20384" r="7889" b="13072"/>
          <a:stretch/>
        </p:blipFill>
        <p:spPr>
          <a:xfrm>
            <a:off x="455613" y="1470025"/>
            <a:ext cx="4117975" cy="3189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Picture 4"/>
          <p:cNvPicPr>
            <a:picLocks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7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 t="26495" r="11099" b="26495"/>
          <a:stretch/>
        </p:blipFill>
        <p:spPr bwMode="auto">
          <a:xfrm>
            <a:off x="4630738" y="3098278"/>
            <a:ext cx="4057650" cy="1561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9215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8" t="-1" r="42324" b="-1"/>
          <a:stretch/>
        </p:blipFill>
        <p:spPr>
          <a:xfrm>
            <a:off x="468313" y="3098801"/>
            <a:ext cx="1993392" cy="1563624"/>
          </a:xfrm>
          <a:prstGeom prst="rect">
            <a:avLst/>
          </a:prstGeom>
        </p:spPr>
      </p:pic>
      <p:pic>
        <p:nvPicPr>
          <p:cNvPr id="25" name="Picture 24"/>
          <p:cNvPicPr>
            <a:picLocks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16473" b="5772"/>
          <a:stretch/>
        </p:blipFill>
        <p:spPr>
          <a:xfrm>
            <a:off x="6696981" y="1475229"/>
            <a:ext cx="1991408" cy="1563519"/>
          </a:xfrm>
          <a:prstGeom prst="rect">
            <a:avLst/>
          </a:prstGeom>
          <a:ln w="38100"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7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3" t="7941" r="10781" b="6669"/>
          <a:stretch/>
        </p:blipFill>
        <p:spPr>
          <a:xfrm>
            <a:off x="2527300" y="1475230"/>
            <a:ext cx="4108338" cy="3190433"/>
          </a:xfrm>
          <a:prstGeom prst="rect">
            <a:avLst/>
          </a:prstGeom>
        </p:spPr>
      </p:pic>
      <p:pic>
        <p:nvPicPr>
          <p:cNvPr id="20" name="Picture 19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r="7683"/>
          <a:stretch/>
        </p:blipFill>
        <p:spPr>
          <a:xfrm>
            <a:off x="6691111" y="3102249"/>
            <a:ext cx="1997278" cy="1563414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2843" y="817562"/>
            <a:ext cx="8370270" cy="94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Invested in Manufacturing Efficiency</a:t>
            </a:r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9368"/>
          <a:stretch/>
        </p:blipFill>
        <p:spPr>
          <a:xfrm>
            <a:off x="463766" y="1470025"/>
            <a:ext cx="1993392" cy="156362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8986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5S MANUFACTURING_0068.jpg"/>
          <p:cNvPicPr>
            <a:picLocks/>
          </p:cNvPicPr>
          <p:nvPr/>
        </p:nvPicPr>
        <p:blipFill rotWithShape="1">
          <a:blip r:embed="rId3" cstate="print"/>
          <a:srcRect l="5378" r="7058" b="14149"/>
          <a:stretch/>
        </p:blipFill>
        <p:spPr>
          <a:xfrm>
            <a:off x="454196" y="1495366"/>
            <a:ext cx="1591056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5S_6L3A0255.jpg"/>
          <p:cNvPicPr>
            <a:picLocks/>
          </p:cNvPicPr>
          <p:nvPr/>
        </p:nvPicPr>
        <p:blipFill rotWithShape="1">
          <a:blip r:embed="rId4" cstate="print"/>
          <a:srcRect l="7949" t="6853" r="4226" b="6025"/>
          <a:stretch/>
        </p:blipFill>
        <p:spPr>
          <a:xfrm>
            <a:off x="7097712" y="1495366"/>
            <a:ext cx="1591056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5S MANUFACTURING_0117.jpg"/>
          <p:cNvPicPr>
            <a:picLocks/>
          </p:cNvPicPr>
          <p:nvPr/>
        </p:nvPicPr>
        <p:blipFill rotWithShape="1">
          <a:blip r:embed="rId5" cstate="print"/>
          <a:srcRect b="9414"/>
          <a:stretch/>
        </p:blipFill>
        <p:spPr>
          <a:xfrm>
            <a:off x="2115075" y="1501838"/>
            <a:ext cx="1591056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IMG_0064.jpg"/>
          <p:cNvPicPr>
            <a:picLocks/>
          </p:cNvPicPr>
          <p:nvPr/>
        </p:nvPicPr>
        <p:blipFill rotWithShape="1">
          <a:blip r:embed="rId6" cstate="print"/>
          <a:srcRect t="14745" b="9903"/>
          <a:stretch/>
        </p:blipFill>
        <p:spPr>
          <a:xfrm>
            <a:off x="3775954" y="1501838"/>
            <a:ext cx="1591056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IMG_0137.jpg"/>
          <p:cNvPicPr>
            <a:picLocks/>
          </p:cNvPicPr>
          <p:nvPr/>
        </p:nvPicPr>
        <p:blipFill rotWithShape="1">
          <a:blip r:embed="rId7" cstate="print"/>
          <a:srcRect t="1" r="5334" b="22450"/>
          <a:stretch/>
        </p:blipFill>
        <p:spPr>
          <a:xfrm>
            <a:off x="5436833" y="1501838"/>
            <a:ext cx="1591056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55613" y="1466850"/>
            <a:ext cx="8225636" cy="1736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2843" y="817562"/>
            <a:ext cx="8370270" cy="94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Extra Lean,  Extra Clean – (5S) Lean, Not Just a Buzz Word to Us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55613" y="1443039"/>
            <a:ext cx="8225637" cy="214767"/>
            <a:chOff x="373168" y="2355137"/>
            <a:chExt cx="8225637" cy="246222"/>
          </a:xfrm>
        </p:grpSpPr>
        <p:sp>
          <p:nvSpPr>
            <p:cNvPr id="15" name="TextBox 14"/>
            <p:cNvSpPr txBox="1"/>
            <p:nvPr/>
          </p:nvSpPr>
          <p:spPr>
            <a:xfrm>
              <a:off x="373168" y="2355137"/>
              <a:ext cx="165793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spcAft>
                  <a:spcPts val="1200"/>
                </a:spcAft>
              </a:pPr>
              <a:r>
                <a:rPr lang="en-US" sz="800" b="1" i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1 - SORT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31107" y="2355137"/>
              <a:ext cx="16501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spcAft>
                  <a:spcPts val="1200"/>
                </a:spcAft>
              </a:pPr>
              <a:r>
                <a:rPr lang="en-US" sz="800" b="1" i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2 - STRAIGHTEN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62269" y="2355137"/>
              <a:ext cx="16738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spcAft>
                  <a:spcPts val="1200"/>
                </a:spcAft>
              </a:pPr>
              <a:r>
                <a:rPr lang="en-US" sz="800" b="1" i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3 - SHINE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36154" y="2355137"/>
              <a:ext cx="1660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spcAft>
                  <a:spcPts val="1200"/>
                </a:spcAft>
              </a:pPr>
              <a:r>
                <a:rPr lang="en-US" sz="800" b="1" i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4 - STANDARDIZE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996219" y="2355138"/>
              <a:ext cx="16025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spcAft>
                  <a:spcPts val="1200"/>
                </a:spcAft>
              </a:pPr>
              <a:r>
                <a:rPr lang="en-US" sz="800" b="1" i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5 - SUSTAIN</a:t>
              </a:r>
            </a:p>
          </p:txBody>
        </p:sp>
      </p:grpSp>
      <p:pic>
        <p:nvPicPr>
          <p:cNvPr id="33" name="Picture 32" descr="Value Stream Mappi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81854" y="2228850"/>
            <a:ext cx="5383343" cy="258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9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2843" y="817562"/>
            <a:ext cx="8370270" cy="94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Steam Test Facility -  Able to Test Up to 2,500 HP / 86,250 lbs./hr.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9" t="16838" r="9504" b="203"/>
          <a:stretch/>
        </p:blipFill>
        <p:spPr>
          <a:xfrm>
            <a:off x="6704625" y="1473321"/>
            <a:ext cx="1983763" cy="15661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8563" y="1387163"/>
            <a:ext cx="2128914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The Victory Energy Steam Test Facility is a true boiler industry first.  </a:t>
            </a:r>
          </a:p>
          <a:p>
            <a:pPr>
              <a:spcAft>
                <a:spcPts val="600"/>
              </a:spcAft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It is a fully functional steam test facility where every boiler that the company manufactures goes through rigorous operational testing prior to shipping.</a:t>
            </a: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6,500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Square Feet</a:t>
            </a: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Water Purification System</a:t>
            </a: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Control Room</a:t>
            </a:r>
          </a:p>
          <a:p>
            <a:pPr marL="177800" indent="-177800">
              <a:spcAft>
                <a:spcPts val="600"/>
              </a:spcAft>
              <a:buFont typeface="Wingdings" charset="2"/>
              <a:buChar char="§"/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Emission Testing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25" y="3122641"/>
            <a:ext cx="1983764" cy="15430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6" t="4034" r="3294" b="7067"/>
          <a:stretch/>
        </p:blipFill>
        <p:spPr>
          <a:xfrm>
            <a:off x="2514599" y="1466850"/>
            <a:ext cx="4109051" cy="319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" r="2074"/>
          <a:stretch/>
        </p:blipFill>
        <p:spPr>
          <a:xfrm>
            <a:off x="6676708" y="1474643"/>
            <a:ext cx="2002536" cy="1563624"/>
          </a:xfrm>
          <a:prstGeom prst="rect">
            <a:avLst/>
          </a:prstGeom>
        </p:spPr>
      </p:pic>
      <p:pic>
        <p:nvPicPr>
          <p:cNvPr id="27" name="Picture 26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 t="4371" r="18489" b="2861"/>
          <a:stretch/>
        </p:blipFill>
        <p:spPr>
          <a:xfrm>
            <a:off x="464346" y="1474643"/>
            <a:ext cx="2002536" cy="1563624"/>
          </a:xfrm>
          <a:prstGeom prst="rect">
            <a:avLst/>
          </a:prstGeom>
        </p:spPr>
      </p:pic>
      <p:pic>
        <p:nvPicPr>
          <p:cNvPr id="25" name="Picture 24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14638" r="5690"/>
          <a:stretch/>
        </p:blipFill>
        <p:spPr>
          <a:xfrm>
            <a:off x="2535133" y="1474643"/>
            <a:ext cx="2002536" cy="1563624"/>
          </a:xfrm>
          <a:prstGeom prst="rect">
            <a:avLst/>
          </a:prstGeom>
        </p:spPr>
      </p:pic>
      <p:pic>
        <p:nvPicPr>
          <p:cNvPr id="21" name="Picture 20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8" r="-1"/>
          <a:stretch/>
        </p:blipFill>
        <p:spPr>
          <a:xfrm>
            <a:off x="4605920" y="1474643"/>
            <a:ext cx="2002536" cy="1563624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" r="7571"/>
          <a:stretch/>
        </p:blipFill>
        <p:spPr>
          <a:xfrm>
            <a:off x="6676267" y="3099228"/>
            <a:ext cx="2002536" cy="1563624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 rotWithShape="1">
          <a:blip r:embed="rId8"/>
          <a:srcRect l="14704" t="10323" r="5432" b="1472"/>
          <a:stretch/>
        </p:blipFill>
        <p:spPr>
          <a:xfrm>
            <a:off x="4606670" y="3099228"/>
            <a:ext cx="2002536" cy="1563624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2843" y="817563"/>
            <a:ext cx="837027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i="1" dirty="0">
                <a:solidFill>
                  <a:srgbClr val="0070C0"/>
                </a:solidFill>
                <a:latin typeface="Arial Narrow" pitchFamily="34" charset="0"/>
              </a:rPr>
              <a:t>A Full Firetube Line- Fired and Heat Recovery boilers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690" y="778649"/>
            <a:ext cx="1817150" cy="519186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073" y="3099228"/>
            <a:ext cx="2002536" cy="1563624"/>
          </a:xfrm>
          <a:prstGeom prst="rect">
            <a:avLst/>
          </a:prstGeom>
          <a:ln w="38100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t="11012" r="7483" b="3865"/>
          <a:stretch/>
        </p:blipFill>
        <p:spPr>
          <a:xfrm>
            <a:off x="464346" y="3099229"/>
            <a:ext cx="2003724" cy="156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9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25638</TotalTime>
  <Words>1548</Words>
  <Application>Microsoft Macintosh PowerPoint</Application>
  <PresentationFormat>On-screen Show (16:9)</PresentationFormat>
  <Paragraphs>286</Paragraphs>
  <Slides>41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 Narrow</vt:lpstr>
      <vt:lpstr>Calibri</vt:lpstr>
      <vt:lpstr>Mangal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Waste Heat Recovery (HRSG)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cswallow</dc:creator>
  <cp:lastModifiedBy>Charles Swallow</cp:lastModifiedBy>
  <cp:revision>1203</cp:revision>
  <cp:lastPrinted>2016-10-11T22:03:08Z</cp:lastPrinted>
  <dcterms:created xsi:type="dcterms:W3CDTF">2012-11-27T21:44:42Z</dcterms:created>
  <dcterms:modified xsi:type="dcterms:W3CDTF">2017-08-02T19:25:29Z</dcterms:modified>
</cp:coreProperties>
</file>